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589" r:id="rId2"/>
    <p:sldId id="474" r:id="rId3"/>
    <p:sldId id="530" r:id="rId4"/>
    <p:sldId id="531" r:id="rId5"/>
    <p:sldId id="532" r:id="rId6"/>
    <p:sldId id="533" r:id="rId7"/>
    <p:sldId id="534" r:id="rId8"/>
    <p:sldId id="535" r:id="rId9"/>
    <p:sldId id="536" r:id="rId10"/>
    <p:sldId id="537" r:id="rId11"/>
    <p:sldId id="538" r:id="rId12"/>
    <p:sldId id="539" r:id="rId13"/>
    <p:sldId id="540" r:id="rId14"/>
    <p:sldId id="541" r:id="rId15"/>
    <p:sldId id="542" r:id="rId16"/>
    <p:sldId id="543" r:id="rId17"/>
    <p:sldId id="551" r:id="rId18"/>
    <p:sldId id="550" r:id="rId19"/>
    <p:sldId id="549" r:id="rId20"/>
    <p:sldId id="548" r:id="rId21"/>
    <p:sldId id="554" r:id="rId22"/>
    <p:sldId id="553" r:id="rId23"/>
    <p:sldId id="555" r:id="rId24"/>
    <p:sldId id="556" r:id="rId25"/>
    <p:sldId id="557" r:id="rId26"/>
    <p:sldId id="558" r:id="rId27"/>
    <p:sldId id="559" r:id="rId28"/>
    <p:sldId id="560" r:id="rId29"/>
    <p:sldId id="561" r:id="rId30"/>
    <p:sldId id="562" r:id="rId31"/>
    <p:sldId id="563" r:id="rId32"/>
    <p:sldId id="564" r:id="rId33"/>
    <p:sldId id="565" r:id="rId34"/>
    <p:sldId id="566" r:id="rId35"/>
    <p:sldId id="567" r:id="rId36"/>
    <p:sldId id="568" r:id="rId37"/>
    <p:sldId id="569" r:id="rId38"/>
    <p:sldId id="570" r:id="rId39"/>
    <p:sldId id="571" r:id="rId40"/>
    <p:sldId id="572" r:id="rId41"/>
    <p:sldId id="573" r:id="rId42"/>
    <p:sldId id="574" r:id="rId43"/>
    <p:sldId id="575" r:id="rId44"/>
    <p:sldId id="576" r:id="rId45"/>
    <p:sldId id="545" r:id="rId46"/>
    <p:sldId id="588"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A0000"/>
    <a:srgbClr val="155798"/>
    <a:srgbClr val="159857"/>
    <a:srgbClr val="45A147"/>
    <a:srgbClr val="283C8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60"/>
  </p:normalViewPr>
  <p:slideViewPr>
    <p:cSldViewPr snapToGrid="0" showGuides="1">
      <p:cViewPr varScale="1">
        <p:scale>
          <a:sx n="64" d="100"/>
          <a:sy n="64" d="100"/>
        </p:scale>
        <p:origin x="-708" y="-68"/>
      </p:cViewPr>
      <p:guideLst>
        <p:guide orient="horz" pos="2158"/>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A3090-CE10-44E5-8E3E-16FCA37F7E83}" type="datetimeFigureOut">
              <a:rPr lang="zh-CN" altLang="en-US" smtClean="0"/>
              <a:pPr/>
              <a:t>2019/12/5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EE4EF-81E7-4427-995F-AB0B97F614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728E813-938B-4430-A993-F8A6F77C0EF5}" type="slidenum">
              <a:rPr lang="zh-CN" altLang="en-US" smtClean="0"/>
              <a:pPr eaLnBrk="1" hangingPunct="1"/>
              <a:t>1</a:t>
            </a:fld>
            <a:endParaRPr lang="zh-CN" altLang="en-US"/>
          </a:p>
        </p:txBody>
      </p:sp>
    </p:spTree>
    <p:extLst>
      <p:ext uri="{BB962C8B-B14F-4D97-AF65-F5344CB8AC3E}">
        <p14:creationId xmlns:p14="http://schemas.microsoft.com/office/powerpoint/2010/main" xmlns="" val="2825544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4232B99-8CBA-464D-AD8F-52DB1ACEEF53}" type="slidenum">
              <a:rPr lang="zh-CN" altLang="en-US" smtClean="0"/>
              <a:pPr>
                <a:defRPr/>
              </a:pPr>
              <a:t>46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B485A0-6060-4B8F-84A0-4CA23D33B95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7EE35A8-5908-4F9C-840C-4D5A16A1FC0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82174E-4802-425D-AB0E-188022E509D6}"/>
              </a:ext>
            </a:extLst>
          </p:cNvPr>
          <p:cNvSpPr>
            <a:spLocks noGrp="1"/>
          </p:cNvSpPr>
          <p:nvPr>
            <p:ph type="dt" sz="half" idx="10"/>
          </p:nvPr>
        </p:nvSpPr>
        <p:spPr>
          <a:xfrm>
            <a:off x="838200" y="6356350"/>
            <a:ext cx="2743200" cy="365125"/>
          </a:xfrm>
          <a:prstGeom prst="rect">
            <a:avLst/>
          </a:prstGeom>
        </p:spPr>
        <p:txBody>
          <a:bodyPr/>
          <a:lstStyle/>
          <a:p>
            <a:fld id="{888DA82E-099E-4381-8BF9-A1955F5EC042}" type="datetimeFigureOut">
              <a:rPr lang="zh-CN" altLang="en-US" smtClean="0"/>
              <a:pPr/>
              <a:t>2019/12/5</a:t>
            </a:fld>
            <a:endParaRPr lang="zh-CN" altLang="en-US"/>
          </a:p>
        </p:txBody>
      </p:sp>
      <p:sp>
        <p:nvSpPr>
          <p:cNvPr id="5" name="页脚占位符 4">
            <a:extLst>
              <a:ext uri="{FF2B5EF4-FFF2-40B4-BE49-F238E27FC236}">
                <a16:creationId xmlns:a16="http://schemas.microsoft.com/office/drawing/2014/main" xmlns="" id="{1BCA5917-E9D2-48B7-AEA5-6DF82247214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EE07B953-FFE4-45C5-9CE5-2A77AE671DFE}"/>
              </a:ext>
            </a:extLst>
          </p:cNvPr>
          <p:cNvSpPr>
            <a:spLocks noGrp="1"/>
          </p:cNvSpPr>
          <p:nvPr>
            <p:ph type="sldNum" sz="quarter" idx="12"/>
          </p:nvPr>
        </p:nvSpPr>
        <p:spPr>
          <a:xfrm>
            <a:off x="8610600" y="6356350"/>
            <a:ext cx="2743200" cy="365125"/>
          </a:xfrm>
          <a:prstGeom prst="rect">
            <a:avLst/>
          </a:prstGeom>
        </p:spPr>
        <p:txBody>
          <a:bodyPr/>
          <a:lstStyle/>
          <a:p>
            <a:fld id="{5E6D4097-BB06-406A-9FAF-0BC16DF42489}" type="slidenum">
              <a:rPr lang="zh-CN" altLang="en-US" smtClean="0"/>
              <a:pPr/>
              <a:t>‹#›</a:t>
            </a:fld>
            <a:endParaRPr lang="zh-CN" altLang="en-US"/>
          </a:p>
        </p:txBody>
      </p:sp>
    </p:spTree>
    <p:extLst>
      <p:ext uri="{BB962C8B-B14F-4D97-AF65-F5344CB8AC3E}">
        <p14:creationId xmlns:p14="http://schemas.microsoft.com/office/powerpoint/2010/main" xmlns="" val="4032505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48444"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148444"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359073"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359073"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4"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874714"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12030"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12030"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838299" y="2553258"/>
            <a:ext cx="2466516" cy="2466508"/>
          </a:xfrm>
          <a:custGeom>
            <a:avLst/>
            <a:gdLst>
              <a:gd name="connsiteX0" fmla="*/ 1233258 w 2466516"/>
              <a:gd name="connsiteY0" fmla="*/ 0 h 2466508"/>
              <a:gd name="connsiteX1" fmla="*/ 2466516 w 2466516"/>
              <a:gd name="connsiteY1" fmla="*/ 1233254 h 2466508"/>
              <a:gd name="connsiteX2" fmla="*/ 1233258 w 2466516"/>
              <a:gd name="connsiteY2" fmla="*/ 2466508 h 2466508"/>
              <a:gd name="connsiteX3" fmla="*/ 0 w 2466516"/>
              <a:gd name="connsiteY3" fmla="*/ 1233254 h 2466508"/>
              <a:gd name="connsiteX4" fmla="*/ 1233258 w 2466516"/>
              <a:gd name="connsiteY4" fmla="*/ 0 h 2466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16" h="2466508">
                <a:moveTo>
                  <a:pt x="1233258" y="0"/>
                </a:moveTo>
                <a:cubicBezTo>
                  <a:pt x="1914368" y="0"/>
                  <a:pt x="2466516" y="552147"/>
                  <a:pt x="2466516" y="1233254"/>
                </a:cubicBezTo>
                <a:cubicBezTo>
                  <a:pt x="2466516" y="1914361"/>
                  <a:pt x="1914368" y="2466508"/>
                  <a:pt x="1233258" y="2466508"/>
                </a:cubicBezTo>
                <a:cubicBezTo>
                  <a:pt x="552148" y="2466508"/>
                  <a:pt x="0" y="1914361"/>
                  <a:pt x="0" y="1233254"/>
                </a:cubicBezTo>
                <a:cubicBezTo>
                  <a:pt x="0" y="552147"/>
                  <a:pt x="552148" y="0"/>
                  <a:pt x="1233258"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22"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6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6" y="2047260"/>
                </a:lnTo>
                <a:cubicBezTo>
                  <a:pt x="1152171"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67815"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6" y="0"/>
                  <a:pt x="1064506"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95509"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23201" y="2138763"/>
            <a:ext cx="2128677" cy="2128676"/>
          </a:xfrm>
          <a:custGeom>
            <a:avLst/>
            <a:gdLst>
              <a:gd name="connsiteX0" fmla="*/ 1064507 w 2128677"/>
              <a:gd name="connsiteY0" fmla="*/ 0 h 2128676"/>
              <a:gd name="connsiteX1" fmla="*/ 1261062 w 2128677"/>
              <a:gd name="connsiteY1" fmla="*/ 81417 h 2128676"/>
              <a:gd name="connsiteX2" fmla="*/ 2047261 w 2128677"/>
              <a:gd name="connsiteY2" fmla="*/ 867615 h 2128676"/>
              <a:gd name="connsiteX3" fmla="*/ 2047261 w 2128677"/>
              <a:gd name="connsiteY3" fmla="*/ 1260726 h 2128676"/>
              <a:gd name="connsiteX4" fmla="*/ 1260727 w 2128677"/>
              <a:gd name="connsiteY4" fmla="*/ 2047260 h 2128676"/>
              <a:gd name="connsiteX5" fmla="*/ 867616 w 2128677"/>
              <a:gd name="connsiteY5" fmla="*/ 2047260 h 2128676"/>
              <a:gd name="connsiteX6" fmla="*/ 81417 w 2128677"/>
              <a:gd name="connsiteY6" fmla="*/ 1261062 h 2128676"/>
              <a:gd name="connsiteX7" fmla="*/ 81417 w 2128677"/>
              <a:gd name="connsiteY7" fmla="*/ 867950 h 2128676"/>
              <a:gd name="connsiteX8" fmla="*/ 867951 w 2128677"/>
              <a:gd name="connsiteY8" fmla="*/ 81417 h 2128676"/>
              <a:gd name="connsiteX9" fmla="*/ 1064507 w 2128677"/>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7" h="2128676">
                <a:moveTo>
                  <a:pt x="1064507" y="0"/>
                </a:moveTo>
                <a:cubicBezTo>
                  <a:pt x="1135645" y="0"/>
                  <a:pt x="1206784" y="27139"/>
                  <a:pt x="1261062" y="81417"/>
                </a:cubicBezTo>
                <a:lnTo>
                  <a:pt x="2047261" y="867615"/>
                </a:lnTo>
                <a:cubicBezTo>
                  <a:pt x="2155816" y="976170"/>
                  <a:pt x="2155816" y="1152171"/>
                  <a:pt x="2047261" y="1260726"/>
                </a:cubicBezTo>
                <a:lnTo>
                  <a:pt x="1260727" y="2047260"/>
                </a:lnTo>
                <a:cubicBezTo>
                  <a:pt x="1152172" y="2155815"/>
                  <a:pt x="976171" y="2155815"/>
                  <a:pt x="867616" y="2047260"/>
                </a:cubicBezTo>
                <a:lnTo>
                  <a:pt x="81417" y="1261062"/>
                </a:lnTo>
                <a:cubicBezTo>
                  <a:pt x="-27138" y="1152507"/>
                  <a:pt x="-27138" y="976505"/>
                  <a:pt x="81417" y="867950"/>
                </a:cubicBezTo>
                <a:lnTo>
                  <a:pt x="867951" y="81417"/>
                </a:lnTo>
                <a:cubicBezTo>
                  <a:pt x="922229" y="27139"/>
                  <a:pt x="993368" y="0"/>
                  <a:pt x="1064507"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526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292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058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CA246F3-3041-40D4-901D-0D3998664C6B}" type="datetimeFigureOut">
              <a:rPr lang="zh-CN" altLang="en-US" smtClean="0"/>
              <a:pPr/>
              <a:t>2019/12/5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946378-2134-4B28-82E1-624C2692D49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xmlns="" Requires="p14">
      <p:transition spd="slow" p14:dur="1399"/>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4647408" y="2057400"/>
            <a:ext cx="6422549" cy="1144588"/>
            <a:chOff x="742" y="2016"/>
            <a:chExt cx="5182" cy="721"/>
          </a:xfrm>
        </p:grpSpPr>
        <p:cxnSp>
          <p:nvCxnSpPr>
            <p:cNvPr id="8" name="直接连接符 7"/>
            <p:cNvCxnSpPr/>
            <p:nvPr/>
          </p:nvCxnSpPr>
          <p:spPr>
            <a:xfrm>
              <a:off x="771" y="2737"/>
              <a:ext cx="41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直接连接符 8"/>
            <p:cNvCxnSpPr/>
            <p:nvPr/>
          </p:nvCxnSpPr>
          <p:spPr>
            <a:xfrm>
              <a:off x="771" y="2430"/>
              <a:ext cx="41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83" name="矩形 10"/>
            <p:cNvSpPr>
              <a:spLocks noChangeArrowheads="1"/>
            </p:cNvSpPr>
            <p:nvPr/>
          </p:nvSpPr>
          <p:spPr bwMode="auto">
            <a:xfrm>
              <a:off x="2257" y="2016"/>
              <a:ext cx="3667" cy="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400" b="1">
                  <a:solidFill>
                    <a:schemeClr val="bg1"/>
                  </a:solidFill>
                  <a:latin typeface="微软雅黑" pitchFamily="34" charset="-122"/>
                  <a:ea typeface="微软雅黑" pitchFamily="34" charset="-122"/>
                </a:rPr>
                <a:t>特色高中创建工作汇报</a:t>
              </a:r>
            </a:p>
          </p:txBody>
        </p:sp>
        <p:sp>
          <p:nvSpPr>
            <p:cNvPr id="3084" name="矩形 11"/>
            <p:cNvSpPr>
              <a:spLocks noChangeArrowheads="1"/>
            </p:cNvSpPr>
            <p:nvPr/>
          </p:nvSpPr>
          <p:spPr bwMode="auto">
            <a:xfrm>
              <a:off x="742" y="2473"/>
              <a:ext cx="149"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en-US" altLang="zh-CN" sz="2000" b="1">
                <a:solidFill>
                  <a:schemeClr val="bg1"/>
                </a:solidFill>
                <a:latin typeface="微软雅黑" pitchFamily="34" charset="-122"/>
                <a:ea typeface="微软雅黑" pitchFamily="34" charset="-122"/>
              </a:endParaRPr>
            </a:p>
          </p:txBody>
        </p:sp>
      </p:grpSp>
      <p:sp>
        <p:nvSpPr>
          <p:cNvPr id="3075" name="文本框 22"/>
          <p:cNvSpPr txBox="1">
            <a:spLocks noChangeArrowheads="1"/>
          </p:cNvSpPr>
          <p:nvPr/>
        </p:nvSpPr>
        <p:spPr bwMode="auto">
          <a:xfrm>
            <a:off x="5099844" y="5862638"/>
            <a:ext cx="5753100" cy="531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lnSpc>
                <a:spcPct val="140000"/>
              </a:lnSpc>
            </a:pPr>
            <a:r>
              <a:rPr lang="en-US" altLang="zh-CN" sz="2400" b="1">
                <a:solidFill>
                  <a:schemeClr val="tx2"/>
                </a:solidFill>
                <a:latin typeface="隶书" pitchFamily="49" charset="-122"/>
                <a:ea typeface="隶书" pitchFamily="49" charset="-122"/>
                <a:cs typeface="Microsoft JhengHei UI"/>
              </a:rPr>
              <a:t>2015</a:t>
            </a:r>
            <a:r>
              <a:rPr lang="zh-CN" altLang="en-US" sz="2400" b="1">
                <a:solidFill>
                  <a:schemeClr val="tx2"/>
                </a:solidFill>
                <a:latin typeface="隶书" pitchFamily="49" charset="-122"/>
                <a:ea typeface="隶书" pitchFamily="49" charset="-122"/>
                <a:cs typeface="Microsoft JhengHei UI"/>
              </a:rPr>
              <a:t>年</a:t>
            </a:r>
            <a:r>
              <a:rPr lang="en-US" altLang="zh-CN" sz="2400" b="1">
                <a:solidFill>
                  <a:schemeClr val="tx2"/>
                </a:solidFill>
                <a:latin typeface="隶书" pitchFamily="49" charset="-122"/>
                <a:ea typeface="隶书" pitchFamily="49" charset="-122"/>
                <a:cs typeface="Microsoft JhengHei UI"/>
              </a:rPr>
              <a:t>2</a:t>
            </a:r>
            <a:r>
              <a:rPr lang="zh-CN" altLang="en-US" sz="2400" b="1">
                <a:solidFill>
                  <a:schemeClr val="tx2"/>
                </a:solidFill>
                <a:latin typeface="隶书" pitchFamily="49" charset="-122"/>
                <a:ea typeface="隶书" pitchFamily="49" charset="-122"/>
                <a:cs typeface="Microsoft JhengHei UI"/>
              </a:rPr>
              <a:t>月</a:t>
            </a:r>
          </a:p>
        </p:txBody>
      </p:sp>
      <p:pic>
        <p:nvPicPr>
          <p:cNvPr id="3076" name="Picture 4" descr="封面"/>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121904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矩形 18"/>
          <p:cNvSpPr/>
          <p:nvPr/>
        </p:nvSpPr>
        <p:spPr>
          <a:xfrm>
            <a:off x="304007" y="1295400"/>
            <a:ext cx="914400" cy="914400"/>
          </a:xfrm>
          <a:prstGeom prst="rect">
            <a:avLst/>
          </a:prstGeom>
          <a:solidFill>
            <a:srgbClr val="6E1430"/>
          </a:solidFill>
          <a:ln>
            <a:solidFill>
              <a:srgbClr val="6E14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078" name="Picture 10" descr="12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1607" y="1295400"/>
            <a:ext cx="10033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9" name="TextBox 15"/>
          <p:cNvSpPr txBox="1">
            <a:spLocks noChangeArrowheads="1"/>
          </p:cNvSpPr>
          <p:nvPr/>
        </p:nvSpPr>
        <p:spPr bwMode="auto">
          <a:xfrm>
            <a:off x="3791744" y="1548082"/>
            <a:ext cx="8595536" cy="596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10000"/>
              </a:lnSpc>
            </a:pPr>
            <a:r>
              <a:rPr lang="zh-CN" altLang="en-US" sz="3200" b="1" dirty="0" smtClean="0">
                <a:solidFill>
                  <a:schemeClr val="bg1"/>
                </a:solidFill>
                <a:latin typeface="微软雅黑" panose="020B0503020204020204" pitchFamily="34" charset="-122"/>
                <a:ea typeface="微软雅黑" panose="020B0503020204020204" pitchFamily="34" charset="-122"/>
              </a:rPr>
              <a:t>学习贯彻党的十九届四中全会精神</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aphicFrame>
        <p:nvGraphicFramePr>
          <p:cNvPr id="3080" name="对象 1"/>
          <p:cNvGraphicFramePr>
            <a:graphicFrameLocks noChangeAspect="1"/>
          </p:cNvGraphicFramePr>
          <p:nvPr/>
        </p:nvGraphicFramePr>
        <p:xfrm>
          <a:off x="770733" y="3640139"/>
          <a:ext cx="2617787" cy="3214687"/>
        </p:xfrm>
        <a:graphic>
          <a:graphicData uri="http://schemas.openxmlformats.org/presentationml/2006/ole">
            <p:oleObj spid="_x0000_s14338" name="CorelDRAW" r:id="rId6" imgW="2754000" imgH="3386520" progId="">
              <p:embed/>
            </p:oleObj>
          </a:graphicData>
        </a:graphic>
      </p:graphicFrame>
      <p:sp>
        <p:nvSpPr>
          <p:cNvPr id="15" name="TextBox 15">
            <a:extLst>
              <a:ext uri="{FF2B5EF4-FFF2-40B4-BE49-F238E27FC236}">
                <a16:creationId xmlns:a16="http://schemas.microsoft.com/office/drawing/2014/main" xmlns="" id="{6DC05FC5-A911-4FFB-98BF-4FB67E719D6D}"/>
              </a:ext>
            </a:extLst>
          </p:cNvPr>
          <p:cNvSpPr txBox="1">
            <a:spLocks noChangeArrowheads="1"/>
          </p:cNvSpPr>
          <p:nvPr/>
        </p:nvSpPr>
        <p:spPr bwMode="auto">
          <a:xfrm>
            <a:off x="4591878" y="4698691"/>
            <a:ext cx="318704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en-US" altLang="zh-CN" sz="3200" b="1" dirty="0" smtClean="0">
                <a:latin typeface="微软雅黑" panose="020B0503020204020204" pitchFamily="34" charset="-122"/>
                <a:ea typeface="微软雅黑" panose="020B0503020204020204" pitchFamily="34" charset="-122"/>
              </a:rPr>
              <a:t>2019</a:t>
            </a:r>
            <a:r>
              <a:rPr lang="zh-CN" altLang="en-US" sz="3200" b="1" dirty="0" smtClean="0">
                <a:latin typeface="微软雅黑" panose="020B0503020204020204" pitchFamily="34" charset="-122"/>
                <a:ea typeface="微软雅黑" panose="020B0503020204020204" pitchFamily="34" charset="-122"/>
              </a:rPr>
              <a:t>年</a:t>
            </a:r>
            <a:r>
              <a:rPr lang="en-US" altLang="zh-CN" sz="3200" b="1" dirty="0" smtClean="0">
                <a:latin typeface="微软雅黑" panose="020B0503020204020204" pitchFamily="34" charset="-122"/>
                <a:ea typeface="微软雅黑" panose="020B0503020204020204" pitchFamily="34" charset="-122"/>
              </a:rPr>
              <a:t>12</a:t>
            </a:r>
            <a:r>
              <a:rPr lang="zh-CN" altLang="en-US" sz="3200" b="1" dirty="0" smtClean="0">
                <a:latin typeface="微软雅黑" panose="020B0503020204020204" pitchFamily="34" charset="-122"/>
                <a:ea typeface="微软雅黑" panose="020B0503020204020204" pitchFamily="34" charset="-122"/>
              </a:rPr>
              <a:t>月</a:t>
            </a:r>
            <a:r>
              <a:rPr lang="en-US" altLang="zh-CN" sz="3200" b="1" dirty="0" smtClean="0">
                <a:latin typeface="微软雅黑" panose="020B0503020204020204" pitchFamily="34" charset="-122"/>
                <a:ea typeface="微软雅黑" panose="020B0503020204020204" pitchFamily="34" charset="-122"/>
              </a:rPr>
              <a:t>6</a:t>
            </a:r>
            <a:r>
              <a:rPr lang="zh-CN" altLang="en-US" sz="3200" b="1" dirty="0" smtClean="0">
                <a:latin typeface="微软雅黑" panose="020B0503020204020204" pitchFamily="34" charset="-122"/>
                <a:ea typeface="微软雅黑" panose="020B0503020204020204" pitchFamily="34" charset="-122"/>
              </a:rPr>
              <a:t>日</a:t>
            </a:r>
            <a:endParaRPr lang="zh-CN" altLang="en-US" sz="3600" b="1" dirty="0">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xmlns="" id="{58283D96-6F0A-4DF1-BDB1-9F24443ADB14}"/>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036784" y="124024"/>
            <a:ext cx="853047" cy="774028"/>
          </a:xfrm>
          <a:prstGeom prst="rect">
            <a:avLst/>
          </a:prstGeom>
        </p:spPr>
      </p:pic>
      <p:sp>
        <p:nvSpPr>
          <p:cNvPr id="17" name="文本框 16">
            <a:extLst>
              <a:ext uri="{FF2B5EF4-FFF2-40B4-BE49-F238E27FC236}">
                <a16:creationId xmlns:a16="http://schemas.microsoft.com/office/drawing/2014/main" xmlns="" id="{81CCFAFD-CA4A-48B4-9392-691CF4C1DEA4}"/>
              </a:ext>
            </a:extLst>
          </p:cNvPr>
          <p:cNvSpPr txBox="1"/>
          <p:nvPr/>
        </p:nvSpPr>
        <p:spPr>
          <a:xfrm>
            <a:off x="10852944" y="843567"/>
            <a:ext cx="1229558" cy="307777"/>
          </a:xfrm>
          <a:prstGeom prst="rect">
            <a:avLst/>
          </a:prstGeom>
          <a:noFill/>
        </p:spPr>
        <p:txBody>
          <a:bodyPr wrap="square" rtlCol="0">
            <a:spAutoFit/>
          </a:bodyPr>
          <a:lstStyle/>
          <a:p>
            <a:pPr algn="ctr"/>
            <a:r>
              <a:rPr lang="zh-CN" altLang="en-US" sz="1400" dirty="0" smtClean="0">
                <a:solidFill>
                  <a:srgbClr val="850505"/>
                </a:solidFill>
                <a:latin typeface="华文新魏" panose="02010800040101010101" pitchFamily="2" charset="-122"/>
                <a:ea typeface="华文新魏" panose="02010800040101010101" pitchFamily="2" charset="-122"/>
              </a:rPr>
              <a:t>教职工学习</a:t>
            </a:r>
            <a:endParaRPr lang="zh-CN" altLang="en-US" sz="1400" dirty="0">
              <a:solidFill>
                <a:srgbClr val="850505"/>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145263506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538538" y="333667"/>
            <a:ext cx="1233170" cy="645160"/>
          </a:xfrm>
          <a:prstGeom prst="rect">
            <a:avLst/>
          </a:prstGeom>
        </p:spPr>
        <p:txBody>
          <a:bodyPr wrap="none">
            <a:spAutoFi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目 录</a:t>
            </a:r>
          </a:p>
        </p:txBody>
      </p:sp>
      <p:sp>
        <p:nvSpPr>
          <p:cNvPr id="4" name="矩形 3"/>
          <p:cNvSpPr/>
          <p:nvPr/>
        </p:nvSpPr>
        <p:spPr>
          <a:xfrm>
            <a:off x="877156" y="1698873"/>
            <a:ext cx="10415270" cy="3637919"/>
          </a:xfrm>
          <a:prstGeom prst="rect">
            <a:avLst/>
          </a:prstGeom>
        </p:spPr>
        <p:txBody>
          <a:bodyPr wrap="square">
            <a:spAutoFit/>
          </a:bodyPr>
          <a:lstStyle/>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一</a:t>
            </a:r>
            <a:r>
              <a:rPr lang="zh-CN" altLang="en-US" sz="3200" dirty="0" smtClean="0">
                <a:solidFill>
                  <a:schemeClr val="tx1"/>
                </a:solidFill>
                <a:latin typeface="微软雅黑" panose="020B0503020204020204" pitchFamily="34" charset="-122"/>
                <a:ea typeface="微软雅黑" panose="020B0503020204020204" pitchFamily="34" charset="-122"/>
              </a:rPr>
              <a:t>、充分认识坚持和完善中国特色社会主义制度、推进国家治理体系和治理能力现代化的重要意义</a:t>
            </a:r>
            <a:endParaRPr lang="en-US" altLang="zh-CN" sz="3200" dirty="0" smtClean="0">
              <a:solidFill>
                <a:schemeClr val="tx1"/>
              </a:solidFill>
              <a:latin typeface="微软雅黑" panose="020B0503020204020204" pitchFamily="34" charset="-122"/>
              <a:ea typeface="微软雅黑" panose="020B0503020204020204" pitchFamily="34" charset="-122"/>
            </a:endParaRPr>
          </a:p>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二</a:t>
            </a:r>
            <a:r>
              <a:rPr lang="zh-CN" altLang="en-US" sz="3200" dirty="0" smtClean="0">
                <a:solidFill>
                  <a:schemeClr val="tx1"/>
                </a:solidFill>
                <a:latin typeface="微软雅黑" panose="020B0503020204020204" pitchFamily="34" charset="-122"/>
                <a:ea typeface="微软雅黑" panose="020B0503020204020204" pitchFamily="34" charset="-122"/>
              </a:rPr>
              <a:t>、深刻领会中国特色社会主义制度和国家治理体系的显著优势</a:t>
            </a:r>
            <a:endParaRPr lang="en-US" altLang="zh-CN" sz="3200" dirty="0" smtClean="0">
              <a:solidFill>
                <a:schemeClr val="tx1"/>
              </a:solidFill>
              <a:latin typeface="微软雅黑" panose="020B0503020204020204" pitchFamily="34" charset="-122"/>
              <a:ea typeface="微软雅黑" panose="020B0503020204020204" pitchFamily="34" charset="-122"/>
            </a:endParaRPr>
          </a:p>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三</a:t>
            </a:r>
            <a:r>
              <a:rPr lang="zh-CN" altLang="en-US" sz="3200" dirty="0" smtClean="0">
                <a:solidFill>
                  <a:schemeClr val="tx1"/>
                </a:solidFill>
                <a:latin typeface="微软雅黑" panose="020B0503020204020204" pitchFamily="34" charset="-122"/>
                <a:ea typeface="微软雅黑" panose="020B0503020204020204" pitchFamily="34" charset="-122"/>
              </a:rPr>
              <a:t>、准确把握和完善中国特色社会主义制度、</a:t>
            </a:r>
            <a:r>
              <a:rPr lang="zh-CN" altLang="zh-CN" sz="3200" dirty="0" smtClean="0">
                <a:solidFill>
                  <a:schemeClr val="tx1"/>
                </a:solidFill>
                <a:latin typeface="微软雅黑" panose="020B0503020204020204" pitchFamily="34" charset="-122"/>
                <a:ea typeface="微软雅黑" panose="020B0503020204020204" pitchFamily="34" charset="-122"/>
              </a:rPr>
              <a:t>推进国家治理体系和治理能力现代化</a:t>
            </a:r>
            <a:r>
              <a:rPr lang="zh-CN" altLang="en-US" sz="3200" dirty="0" smtClean="0">
                <a:solidFill>
                  <a:schemeClr val="tx1"/>
                </a:solidFill>
                <a:latin typeface="微软雅黑" panose="020B0503020204020204" pitchFamily="34" charset="-122"/>
                <a:ea typeface="微软雅黑" panose="020B0503020204020204" pitchFamily="34" charset="-122"/>
              </a:rPr>
              <a:t>的总要求、总体目标和重点任务</a:t>
            </a:r>
            <a:endParaRPr lang="en-US" altLang="zh-CN" sz="32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05815" y="1497330"/>
            <a:ext cx="10572115" cy="1124585"/>
          </a:xfrm>
          <a:prstGeom prst="rect">
            <a:avLst/>
          </a:prstGeom>
        </p:spPr>
        <p:txBody>
          <a:bodyPr wrap="square">
            <a:spAutoFit/>
          </a:bodyPr>
          <a:lstStyle/>
          <a:p>
            <a:pPr algn="l">
              <a:lnSpc>
                <a:spcPct val="120000"/>
              </a:lnSpc>
            </a:pPr>
            <a:r>
              <a:rPr lang="zh-CN" altLang="en-US" sz="2800" b="1" dirty="0" smtClean="0">
                <a:solidFill>
                  <a:schemeClr val="tx1"/>
                </a:solidFill>
                <a:latin typeface="微软雅黑" panose="020B0503020204020204" pitchFamily="34" charset="-122"/>
                <a:ea typeface="微软雅黑" panose="020B0503020204020204" pitchFamily="34" charset="-122"/>
              </a:rPr>
              <a:t>一、充分认识坚持和完善中国特色社会主义制度、推进国家治理体系和治理能力现代化的重要意义</a:t>
            </a:r>
          </a:p>
        </p:txBody>
      </p:sp>
      <p:sp>
        <p:nvSpPr>
          <p:cNvPr id="6" name="矩形 5"/>
          <p:cNvSpPr/>
          <p:nvPr/>
        </p:nvSpPr>
        <p:spPr>
          <a:xfrm>
            <a:off x="1033317" y="3294488"/>
            <a:ext cx="8714509"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第一，这是实现“两个一百年”奋斗目标的重大任务</a:t>
            </a:r>
            <a:endParaRPr lang="zh-CN" altLang="zh-CN" sz="2800" dirty="0" smtClean="0">
              <a:solidFill>
                <a:srgbClr val="002060"/>
              </a:solidFill>
              <a:latin typeface="方正姚体" panose="02010601030101010101" pitchFamily="2" charset="-122"/>
              <a:ea typeface="方正姚体" panose="02010601030101010101" pitchFamily="2" charset="-122"/>
            </a:endParaRPr>
          </a:p>
        </p:txBody>
      </p:sp>
      <p:sp>
        <p:nvSpPr>
          <p:cNvPr id="14" name="矩形 13"/>
          <p:cNvSpPr/>
          <p:nvPr/>
        </p:nvSpPr>
        <p:spPr>
          <a:xfrm>
            <a:off x="1041745" y="3994605"/>
            <a:ext cx="8930641"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第二，这是把新时代改革开放推向前进的根本要求</a:t>
            </a:r>
            <a:endParaRPr lang="zh-CN" altLang="en-US" sz="2800" dirty="0">
              <a:solidFill>
                <a:srgbClr val="002060"/>
              </a:solidFill>
              <a:latin typeface="方正姚体" panose="02010601030101010101" pitchFamily="2" charset="-122"/>
              <a:ea typeface="方正姚体" panose="02010601030101010101" pitchFamily="2" charset="-122"/>
            </a:endParaRPr>
          </a:p>
        </p:txBody>
      </p:sp>
      <p:sp>
        <p:nvSpPr>
          <p:cNvPr id="15" name="矩形 14"/>
          <p:cNvSpPr/>
          <p:nvPr/>
        </p:nvSpPr>
        <p:spPr>
          <a:xfrm>
            <a:off x="1074997" y="4800939"/>
            <a:ext cx="9155084"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第三，这是应对风险挑战、赢得主动的有力保证</a:t>
            </a:r>
            <a:endParaRPr lang="zh-CN" altLang="en-US" sz="2800" dirty="0">
              <a:solidFill>
                <a:srgbClr val="002060"/>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30476"/>
            <a:ext cx="8361680" cy="521970"/>
          </a:xfrm>
          <a:prstGeom prst="rect">
            <a:avLst/>
          </a:prstGeom>
        </p:spPr>
        <p:txBody>
          <a:bodyPr wrap="none">
            <a:spAutoFit/>
          </a:bodyPr>
          <a:lstStyle/>
          <a:p>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第一，这是实现“两个一百年”奋斗目标的重大任务</a:t>
            </a:r>
          </a:p>
        </p:txBody>
      </p:sp>
      <p:pic>
        <p:nvPicPr>
          <p:cNvPr id="106501" name="Picture 5" descr="C:\Documents and Settings\SDX\My Documents\My Pictures\u=2431838835,2512744922&amp;fm=26&amp;gp=0.jpg"/>
          <p:cNvPicPr>
            <a:picLocks noChangeAspect="1" noChangeArrowheads="1"/>
          </p:cNvPicPr>
          <p:nvPr/>
        </p:nvPicPr>
        <p:blipFill>
          <a:blip r:embed="rId5" cstate="print"/>
          <a:srcRect/>
          <a:stretch>
            <a:fillRect/>
          </a:stretch>
        </p:blipFill>
        <p:spPr bwMode="auto">
          <a:xfrm>
            <a:off x="1555115" y="3996055"/>
            <a:ext cx="3356610" cy="2338705"/>
          </a:xfrm>
          <a:prstGeom prst="rect">
            <a:avLst/>
          </a:prstGeom>
          <a:noFill/>
        </p:spPr>
      </p:pic>
      <p:sp>
        <p:nvSpPr>
          <p:cNvPr id="18" name="矩形 17"/>
          <p:cNvSpPr/>
          <p:nvPr/>
        </p:nvSpPr>
        <p:spPr>
          <a:xfrm>
            <a:off x="791210" y="1534795"/>
            <a:ext cx="5344795" cy="2461260"/>
          </a:xfrm>
          <a:prstGeom prst="rect">
            <a:avLst/>
          </a:prstGeom>
        </p:spPr>
        <p:txBody>
          <a:bodyPr wrap="square">
            <a:spAutoFit/>
          </a:bodyPr>
          <a:lstStyle/>
          <a:p>
            <a:pPr>
              <a:lnSpc>
                <a:spcPct val="110000"/>
              </a:lnSpc>
            </a:pP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1980</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日，邓小平在中央政治局扩大会议上发表</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党和国家领导制度的改革</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的讲话，把组织制度、工作制度摆在异常重要的位置，明确指出：</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“这些方面的制度好可以使坏人无法任意横行，制度不好可以使好人无法充分做好事，甚至会走向反面。”</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他提出，制度问题</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“更带有根本性、全局性、稳定性和长期性”</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106504" name="Picture 8" descr="C:\Documents and Settings\SDX\My Documents\My Pictures\u=2346125723,3446931009&amp;fm=26&amp;gp=0.jpg"/>
          <p:cNvPicPr>
            <a:picLocks noChangeAspect="1" noChangeArrowheads="1"/>
          </p:cNvPicPr>
          <p:nvPr/>
        </p:nvPicPr>
        <p:blipFill>
          <a:blip r:embed="rId6" cstate="print"/>
          <a:srcRect/>
          <a:stretch>
            <a:fillRect/>
          </a:stretch>
        </p:blipFill>
        <p:spPr bwMode="auto">
          <a:xfrm>
            <a:off x="6765925" y="1534795"/>
            <a:ext cx="4070350" cy="2995930"/>
          </a:xfrm>
          <a:prstGeom prst="rect">
            <a:avLst/>
          </a:prstGeom>
          <a:noFill/>
        </p:spPr>
      </p:pic>
      <p:sp>
        <p:nvSpPr>
          <p:cNvPr id="19" name="矩形 18"/>
          <p:cNvSpPr/>
          <p:nvPr/>
        </p:nvSpPr>
        <p:spPr>
          <a:xfrm>
            <a:off x="6116955" y="4720590"/>
            <a:ext cx="5482590" cy="1568450"/>
          </a:xfrm>
          <a:prstGeom prst="rect">
            <a:avLst/>
          </a:prstGeom>
        </p:spPr>
        <p:txBody>
          <a:bodyPr wrap="square">
            <a:spAutoFit/>
          </a:bodyPr>
          <a:lstStyle/>
          <a:p>
            <a:pPr>
              <a:lnSpc>
                <a:spcPct val="120000"/>
              </a:lnSpc>
            </a:pP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1992</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月，他在南方谈话中再次指出：“</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恐怕再有三十年的时间，我们才会在各方面形成一整套更加成熟、更加定型的制度。在这个制度下的方针、政策，也将更加定型化。”</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19046"/>
            <a:ext cx="8006080" cy="521970"/>
          </a:xfrm>
          <a:prstGeom prst="rect">
            <a:avLst/>
          </a:prstGeom>
        </p:spPr>
        <p:txBody>
          <a:bodyPr wrap="square">
            <a:spAutoFit/>
          </a:bodyPr>
          <a:lstStyle/>
          <a:p>
            <a:pPr algn="l"/>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第二，这是把新时代改革开放推向前进的根本要求</a:t>
            </a:r>
          </a:p>
        </p:txBody>
      </p:sp>
      <p:pic>
        <p:nvPicPr>
          <p:cNvPr id="124931" name="Picture 3" descr="C:\Documents and Settings\SDX\My Documents\My Pictures\u=4271176354,4155045180&amp;fm=26&amp;gp=0.jpg"/>
          <p:cNvPicPr>
            <a:picLocks noChangeAspect="1" noChangeArrowheads="1"/>
          </p:cNvPicPr>
          <p:nvPr/>
        </p:nvPicPr>
        <p:blipFill>
          <a:blip r:embed="rId5" cstate="print"/>
          <a:srcRect/>
          <a:stretch>
            <a:fillRect/>
          </a:stretch>
        </p:blipFill>
        <p:spPr bwMode="auto">
          <a:xfrm>
            <a:off x="1129029" y="1790008"/>
            <a:ext cx="3632860" cy="2543002"/>
          </a:xfrm>
          <a:prstGeom prst="rect">
            <a:avLst/>
          </a:prstGeom>
          <a:noFill/>
        </p:spPr>
      </p:pic>
      <p:sp>
        <p:nvSpPr>
          <p:cNvPr id="2" name="矩形 1"/>
          <p:cNvSpPr/>
          <p:nvPr/>
        </p:nvSpPr>
        <p:spPr>
          <a:xfrm>
            <a:off x="5272924" y="1674761"/>
            <a:ext cx="5771804" cy="2460625"/>
          </a:xfrm>
          <a:prstGeom prst="rect">
            <a:avLst/>
          </a:prstGeom>
        </p:spPr>
        <p:txBody>
          <a:bodyPr wrap="square">
            <a:spAutoFit/>
          </a:bodyPr>
          <a:lstStyle/>
          <a:p>
            <a:pPr>
              <a:lnSpc>
                <a:spcPct val="110000"/>
              </a:lnSpc>
            </a:pPr>
            <a:r>
              <a:rPr lang="zh-CN" altLang="en-US" sz="2800" dirty="0" smtClean="0">
                <a:latin typeface="微软雅黑" panose="020B0503020204020204" pitchFamily="34" charset="-122"/>
                <a:ea typeface="微软雅黑" panose="020B0503020204020204" pitchFamily="34" charset="-122"/>
              </a:rPr>
              <a:t>进一步解放思想、解放和发展社会生产力、解放和增强社会活力，坚决破除各方面体制机制弊端，努力开拓中国特色社会主义事业更加广阔的前景。</a:t>
            </a:r>
            <a:endParaRPr lang="zh-CN" altLang="en-US" sz="2800" dirty="0">
              <a:latin typeface="微软雅黑" panose="020B0503020204020204" pitchFamily="34" charset="-122"/>
              <a:ea typeface="微软雅黑" panose="020B0503020204020204" pitchFamily="34" charset="-122"/>
            </a:endParaRPr>
          </a:p>
        </p:txBody>
      </p:sp>
      <p:sp>
        <p:nvSpPr>
          <p:cNvPr id="6" name="矩形 5"/>
          <p:cNvSpPr/>
          <p:nvPr/>
        </p:nvSpPr>
        <p:spPr>
          <a:xfrm>
            <a:off x="5272924" y="4336976"/>
            <a:ext cx="5868786" cy="1512570"/>
          </a:xfrm>
          <a:prstGeom prst="rect">
            <a:avLst/>
          </a:prstGeom>
        </p:spPr>
        <p:txBody>
          <a:bodyPr wrap="square">
            <a:spAutoFit/>
          </a:bodyPr>
          <a:lstStyle/>
          <a:p>
            <a:pPr>
              <a:lnSpc>
                <a:spcPct val="110000"/>
              </a:lnSpc>
            </a:pPr>
            <a:r>
              <a:rPr lang="zh-CN" altLang="en-US" sz="2800" dirty="0" smtClean="0">
                <a:latin typeface="微软雅黑" panose="020B0503020204020204" pitchFamily="34" charset="-122"/>
                <a:ea typeface="微软雅黑" panose="020B0503020204020204" pitchFamily="34" charset="-122"/>
              </a:rPr>
              <a:t>全面深化改革的总目标是完善和发展中国特色社会主义制度，推进国家治理体系和治理能力现代化</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文本框 13"/>
          <p:cNvSpPr txBox="1"/>
          <p:nvPr/>
        </p:nvSpPr>
        <p:spPr>
          <a:xfrm>
            <a:off x="1080135" y="377190"/>
            <a:ext cx="9872345" cy="95313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把握新时代改革开放具有许多新的内涵和</a:t>
            </a:r>
            <a:r>
              <a:rPr lang="zh-CN" altLang="en-US" sz="3200" b="1" dirty="0" smtClean="0">
                <a:solidFill>
                  <a:srgbClr val="C00000"/>
                </a:solidFill>
                <a:latin typeface="微软雅黑" panose="020B0503020204020204" pitchFamily="34" charset="-122"/>
                <a:ea typeface="微软雅黑" panose="020B0503020204020204" pitchFamily="34" charset="-122"/>
              </a:rPr>
              <a:t>特点：</a:t>
            </a:r>
            <a:endParaRPr lang="en-US" altLang="zh-CN" sz="3200" b="1" dirty="0">
              <a:solidFill>
                <a:srgbClr val="C00000"/>
              </a:solidFill>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326515" y="2313940"/>
            <a:ext cx="9539605" cy="3046095"/>
          </a:xfrm>
          <a:prstGeom prst="rect">
            <a:avLst/>
          </a:prstGeom>
          <a:noFill/>
        </p:spPr>
        <p:txBody>
          <a:bodyPr wrap="square" rtlCol="0">
            <a:spAutoFit/>
          </a:bodyPr>
          <a:lstStyle/>
          <a:p>
            <a:pPr lvl="0" indent="457200">
              <a:lnSpc>
                <a:spcPct val="150000"/>
              </a:lnSpc>
            </a:pPr>
            <a:r>
              <a:rPr lang="zh-CN" altLang="en-US" sz="3200" dirty="0">
                <a:solidFill>
                  <a:srgbClr val="002060"/>
                </a:solidFill>
                <a:latin typeface="微软雅黑" panose="020B0503020204020204" pitchFamily="34" charset="-122"/>
                <a:ea typeface="微软雅黑" panose="020B0503020204020204" pitchFamily="34" charset="-122"/>
              </a:rPr>
              <a:t>其中很重要的一点就是制度建设分量更重，改革更多面对的是深层次体制机制问题，对改革顶层设计的要求更高，对改革的系统性、整体性、协同性要求更强，相应地建章立制、构建体系的任务更重。</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文本框 13"/>
          <p:cNvSpPr txBox="1"/>
          <p:nvPr/>
        </p:nvSpPr>
        <p:spPr>
          <a:xfrm>
            <a:off x="1080135" y="377190"/>
            <a:ext cx="9872345" cy="95313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把新时代改革开放推向前进的要求：</a:t>
            </a:r>
          </a:p>
          <a:p>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880745" y="1744345"/>
            <a:ext cx="10428605" cy="4523105"/>
          </a:xfrm>
          <a:prstGeom prst="rect">
            <a:avLst/>
          </a:prstGeom>
          <a:noFill/>
        </p:spPr>
        <p:txBody>
          <a:bodyPr wrap="square" rtlCol="0">
            <a:spAutoFit/>
          </a:bodyPr>
          <a:lstStyle/>
          <a:p>
            <a:pPr indent="457200">
              <a:lnSpc>
                <a:spcPct val="150000"/>
              </a:lnSpc>
            </a:pPr>
            <a:r>
              <a:rPr lang="zh-CN" altLang="en-US" sz="3200" dirty="0" smtClean="0">
                <a:latin typeface="微软雅黑" panose="020B0503020204020204" pitchFamily="34" charset="-122"/>
                <a:ea typeface="微软雅黑" panose="020B0503020204020204" pitchFamily="34" charset="-122"/>
              </a:rPr>
              <a:t>新时代</a:t>
            </a:r>
            <a:r>
              <a:rPr lang="zh-CN" altLang="en-US" sz="3200" dirty="0">
                <a:latin typeface="微软雅黑" panose="020B0503020204020204" pitchFamily="34" charset="-122"/>
                <a:ea typeface="微软雅黑" panose="020B0503020204020204" pitchFamily="34" charset="-122"/>
              </a:rPr>
              <a:t>谋划</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全面深化改革</a:t>
            </a:r>
            <a:r>
              <a:rPr lang="zh-CN" altLang="en-US" sz="3200" dirty="0">
                <a:latin typeface="微软雅黑" panose="020B0503020204020204" pitchFamily="34" charset="-122"/>
                <a:ea typeface="微软雅黑" panose="020B0503020204020204" pitchFamily="34" charset="-122"/>
              </a:rPr>
              <a:t>，必须以坚持和完善中国特色社会主义制度、推进国家</a:t>
            </a:r>
            <a:r>
              <a:rPr lang="zh-CN" altLang="en-US" sz="3200" dirty="0" smtClean="0">
                <a:latin typeface="微软雅黑" panose="020B0503020204020204" pitchFamily="34" charset="-122"/>
                <a:ea typeface="微软雅黑" panose="020B0503020204020204" pitchFamily="34" charset="-122"/>
              </a:rPr>
              <a:t>治理体系</a:t>
            </a:r>
            <a:r>
              <a:rPr lang="zh-CN" altLang="en-US" sz="3200" dirty="0">
                <a:latin typeface="微软雅黑" panose="020B0503020204020204" pitchFamily="34" charset="-122"/>
                <a:ea typeface="微软雅黑" panose="020B0503020204020204" pitchFamily="34" charset="-122"/>
              </a:rPr>
              <a:t>和治理能力现代化为</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主轴</a:t>
            </a:r>
            <a:r>
              <a:rPr lang="zh-CN" altLang="en-US" sz="3200" dirty="0" smtClean="0">
                <a:latin typeface="微软雅黑" panose="020B0503020204020204" pitchFamily="34" charset="-122"/>
                <a:ea typeface="微软雅黑" panose="020B0503020204020204" pitchFamily="34" charset="-122"/>
              </a:rPr>
              <a:t>，深刻把握我国</a:t>
            </a:r>
            <a:r>
              <a:rPr lang="zh-CN" altLang="en-US" sz="3200" dirty="0" smtClean="0">
                <a:solidFill>
                  <a:srgbClr val="C00000"/>
                </a:solidFill>
                <a:latin typeface="微软雅黑" panose="020B0503020204020204" pitchFamily="34" charset="-122"/>
                <a:ea typeface="微软雅黑" panose="020B0503020204020204" pitchFamily="34" charset="-122"/>
              </a:rPr>
              <a:t>发展要求</a:t>
            </a:r>
            <a:r>
              <a:rPr lang="zh-CN" altLang="en-US" sz="3200" dirty="0" smtClean="0">
                <a:latin typeface="微软雅黑" panose="020B0503020204020204" pitchFamily="34" charset="-122"/>
                <a:ea typeface="微软雅黑" panose="020B0503020204020204" pitchFamily="34" charset="-122"/>
              </a:rPr>
              <a:t>和</a:t>
            </a:r>
            <a:r>
              <a:rPr lang="zh-CN" altLang="en-US" sz="3200" dirty="0" smtClean="0">
                <a:solidFill>
                  <a:srgbClr val="C00000"/>
                </a:solidFill>
                <a:latin typeface="微软雅黑" panose="020B0503020204020204" pitchFamily="34" charset="-122"/>
                <a:ea typeface="微软雅黑" panose="020B0503020204020204" pitchFamily="34" charset="-122"/>
              </a:rPr>
              <a:t>时代潮流</a:t>
            </a:r>
            <a:r>
              <a:rPr lang="zh-CN" altLang="en-US" sz="3200" dirty="0" smtClean="0">
                <a:latin typeface="微软雅黑" panose="020B0503020204020204" pitchFamily="34" charset="-122"/>
                <a:ea typeface="微软雅黑" panose="020B0503020204020204" pitchFamily="34" charset="-122"/>
              </a:rPr>
              <a:t>，把</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制度建设和治理能力建设</a:t>
            </a:r>
            <a:r>
              <a:rPr lang="zh-CN" altLang="en-US" sz="3200" dirty="0">
                <a:latin typeface="微软雅黑" panose="020B0503020204020204" pitchFamily="34" charset="-122"/>
                <a:ea typeface="微软雅黑" panose="020B0503020204020204" pitchFamily="34" charset="-122"/>
              </a:rPr>
              <a:t>摆到更加突出的位置，</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继续深化</a:t>
            </a:r>
            <a:r>
              <a:rPr lang="zh-CN" altLang="en-US" sz="3200" dirty="0">
                <a:latin typeface="微软雅黑" panose="020B0503020204020204" pitchFamily="34" charset="-122"/>
                <a:ea typeface="微软雅黑" panose="020B0503020204020204" pitchFamily="34" charset="-122"/>
              </a:rPr>
              <a:t>各领域各方面体制机制改革，推动各方面制度更加成熟更加定型，推进</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国家治理体系</a:t>
            </a:r>
            <a:r>
              <a:rPr lang="zh-CN" altLang="en-US" sz="3200" dirty="0">
                <a:latin typeface="微软雅黑" panose="020B0503020204020204" pitchFamily="34" charset="-122"/>
                <a:ea typeface="微软雅黑" panose="020B0503020204020204" pitchFamily="34" charset="-122"/>
              </a:rPr>
              <a:t>和</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治理能力现代化</a:t>
            </a:r>
            <a:r>
              <a:rPr lang="zh-CN" altLang="en-US" sz="32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19046"/>
            <a:ext cx="8006080" cy="521970"/>
          </a:xfrm>
          <a:prstGeom prst="rect">
            <a:avLst/>
          </a:prstGeom>
        </p:spPr>
        <p:txBody>
          <a:bodyPr wrap="square">
            <a:spAutoFit/>
          </a:bodyPr>
          <a:lstStyle/>
          <a:p>
            <a:pPr algn="l"/>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第三，这是应对风险挑战、赢得主动的有力保证</a:t>
            </a:r>
          </a:p>
        </p:txBody>
      </p:sp>
      <p:sp>
        <p:nvSpPr>
          <p:cNvPr id="14" name="矩形 13"/>
          <p:cNvSpPr/>
          <p:nvPr/>
        </p:nvSpPr>
        <p:spPr>
          <a:xfrm>
            <a:off x="6308811" y="1600896"/>
            <a:ext cx="3230880" cy="39878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“备豫不虞，为国常道”。</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3906" name="Picture 2" descr="http://www.gov.cn/xinwen/2019-01/21/5359898/images/73ea97114f274c7fb6257097124f3c64.jpg"/>
          <p:cNvPicPr>
            <a:picLocks noChangeAspect="1" noChangeArrowheads="1"/>
          </p:cNvPicPr>
          <p:nvPr/>
        </p:nvPicPr>
        <p:blipFill>
          <a:blip r:embed="rId5" cstate="print"/>
          <a:srcRect/>
          <a:stretch>
            <a:fillRect/>
          </a:stretch>
        </p:blipFill>
        <p:spPr bwMode="auto">
          <a:xfrm>
            <a:off x="869315" y="1600835"/>
            <a:ext cx="4452620" cy="3456940"/>
          </a:xfrm>
          <a:prstGeom prst="rect">
            <a:avLst/>
          </a:prstGeom>
          <a:noFill/>
        </p:spPr>
      </p:pic>
      <p:sp>
        <p:nvSpPr>
          <p:cNvPr id="15" name="矩形 14"/>
          <p:cNvSpPr/>
          <p:nvPr/>
        </p:nvSpPr>
        <p:spPr>
          <a:xfrm>
            <a:off x="5941060" y="2178050"/>
            <a:ext cx="5655945" cy="2461260"/>
          </a:xfrm>
          <a:prstGeom prst="rect">
            <a:avLst/>
          </a:prstGeom>
        </p:spPr>
        <p:txBody>
          <a:bodyPr wrap="square">
            <a:spAutoFit/>
          </a:bodyPr>
          <a:lstStyle/>
          <a:p>
            <a:pPr indent="508000" fontAlgn="auto">
              <a:lnSpc>
                <a:spcPct val="110000"/>
              </a:lnSpc>
              <a:extLst>
                <a:ext uri="{35155182-B16C-46BC-9424-99874614C6A1}">
                  <wpsdc:indentchars xmlns:wpsdc="http://www.wps.cn/officeDocument/2017/drawingmlCustomData" xmlns="" val="200" checksum="282533468"/>
                </a:ext>
              </a:extLs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面对波谲云诡的国际形势、复杂敏感的周边环境、艰巨繁重的改革发展稳定任务，我们必须始终保持高度警惕，既要高度警惕“黑天鹅”事件，也要防范“灰犀牛”事件；既要有防范风险的先手，也要有应对和化解风险挑战的高招；既要打好防范和抵御风险的有准备之战，也要打好化险为夷、转危为机的战略主动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6021936" y="4778773"/>
            <a:ext cx="5345084" cy="1445260"/>
          </a:xfrm>
          <a:prstGeom prst="rect">
            <a:avLst/>
          </a:prstGeom>
        </p:spPr>
        <p:txBody>
          <a:bodyPr wrap="square">
            <a:spAutoFit/>
          </a:bodyPr>
          <a:lstStyle/>
          <a:p>
            <a:pPr indent="508000" algn="l" fontAlgn="auto">
              <a:lnSpc>
                <a:spcPct val="110000"/>
              </a:lnSpc>
              <a:buClrTx/>
              <a:buSzTx/>
              <a:buFontTx/>
              <a:extLst>
                <a:ext uri="{35155182-B16C-46BC-9424-99874614C6A1}">
                  <wpsdc:indentchars xmlns:wpsdc="http://www.wps.cn/officeDocument/2017/drawingmlCustomData" xmlns="" val="200" checksum="282533468"/>
                </a:ext>
              </a:extLs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要完善风险防控机制，建立健全风险研判机制、决策风险评估机制、风险防控协同机制、风险防控责任机制，必须运用制度威力应对风险挑战。</a:t>
            </a:r>
          </a:p>
        </p:txBody>
      </p:sp>
      <p:sp>
        <p:nvSpPr>
          <p:cNvPr id="19" name="矩形 18"/>
          <p:cNvSpPr/>
          <p:nvPr/>
        </p:nvSpPr>
        <p:spPr>
          <a:xfrm>
            <a:off x="594995" y="5139381"/>
            <a:ext cx="5140037" cy="1309370"/>
          </a:xfrm>
          <a:prstGeom prst="rect">
            <a:avLst/>
          </a:prstGeom>
        </p:spPr>
        <p:txBody>
          <a:bodyPr wrap="square">
            <a:spAutoFit/>
          </a:bodyPr>
          <a:lstStyle/>
          <a:p>
            <a:pPr>
              <a:lnSpc>
                <a:spcPct val="11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日，省部级主要领导干部坚持底线思维着力防范化解重大风险专题研讨班在中央党校开班。中共中央总书记、国家主席、中央军委主席习近平在开班式上发表重要讲话。</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363345" y="2660015"/>
            <a:ext cx="9588500" cy="2306955"/>
          </a:xfrm>
          <a:prstGeom prst="rect">
            <a:avLst/>
          </a:prstGeom>
        </p:spPr>
        <p:txBody>
          <a:bodyPr wrap="square">
            <a:spAutoFit/>
          </a:bodyPr>
          <a:lstStyle/>
          <a:p>
            <a:pPr lvl="0" indent="812800" fontAlgn="auto">
              <a:lnSpc>
                <a:spcPct val="150000"/>
              </a:lnSpc>
              <a:extLst>
                <a:ext uri="{35155182-B16C-46BC-9424-99874614C6A1}">
                  <wpsdc:indentchars xmlns:wpsdc="http://www.wps.cn/officeDocument/2017/drawingmlCustomData" xmlns="" val="200" checksum="3877492575"/>
                </a:ext>
              </a:extLst>
            </a:pPr>
            <a:r>
              <a:rPr lang="zh-CN" altLang="en-US" sz="3200" dirty="0">
                <a:solidFill>
                  <a:prstClr val="black"/>
                </a:solidFill>
                <a:latin typeface="微软雅黑" panose="020B0503020204020204" pitchFamily="34" charset="-122"/>
                <a:ea typeface="微软雅黑" panose="020B0503020204020204" pitchFamily="34" charset="-122"/>
              </a:rPr>
              <a:t>要打赢防范化解重大风险攻坚战，必须</a:t>
            </a:r>
            <a:r>
              <a:rPr lang="zh-CN" altLang="en-US" sz="3200" b="1" dirty="0">
                <a:solidFill>
                  <a:srgbClr val="B20001"/>
                </a:solidFill>
                <a:latin typeface="微软雅黑" panose="020B0503020204020204" pitchFamily="34" charset="-122"/>
                <a:ea typeface="微软雅黑" panose="020B0503020204020204" pitchFamily="34" charset="-122"/>
              </a:rPr>
              <a:t>坚持和完善中国特色社会主义制度、推进国家治理体系和治理能力现代化，运用制度威力应对风险挑战的冲击</a:t>
            </a:r>
            <a:r>
              <a:rPr lang="zh-CN" altLang="en-US" sz="3200" dirty="0">
                <a:solidFill>
                  <a:prstClr val="black"/>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33450" y="1428750"/>
            <a:ext cx="10410190" cy="1076325"/>
          </a:xfrm>
          <a:prstGeom prst="rect">
            <a:avLst/>
          </a:prstGeom>
        </p:spPr>
        <p:txBody>
          <a:bodyPr wrap="square">
            <a:spAutoFit/>
          </a:bodyPr>
          <a:lstStyle/>
          <a:p>
            <a:r>
              <a:rPr lang="zh-CN" altLang="zh-CN" sz="3200" b="1" dirty="0" smtClean="0">
                <a:solidFill>
                  <a:schemeClr val="tx1"/>
                </a:solidFill>
                <a:latin typeface="微软雅黑" panose="020B0503020204020204" pitchFamily="34" charset="-122"/>
                <a:ea typeface="微软雅黑" panose="020B0503020204020204" pitchFamily="34" charset="-122"/>
              </a:rPr>
              <a:t>二</a:t>
            </a:r>
            <a:r>
              <a:rPr lang="zh-CN" altLang="en-US" sz="3200" b="1" dirty="0" smtClean="0">
                <a:solidFill>
                  <a:schemeClr val="tx1"/>
                </a:solidFill>
                <a:latin typeface="微软雅黑" panose="020B0503020204020204" pitchFamily="34" charset="-122"/>
                <a:ea typeface="微软雅黑" panose="020B0503020204020204" pitchFamily="34" charset="-122"/>
              </a:rPr>
              <a:t>、深刻领会中国特色社会主义制度和国家治理体系的显著优势</a:t>
            </a:r>
          </a:p>
        </p:txBody>
      </p:sp>
      <p:sp>
        <p:nvSpPr>
          <p:cNvPr id="4" name="矩形 3"/>
          <p:cNvSpPr/>
          <p:nvPr/>
        </p:nvSpPr>
        <p:spPr>
          <a:xfrm>
            <a:off x="859790" y="3318510"/>
            <a:ext cx="10569575" cy="1308735"/>
          </a:xfrm>
          <a:prstGeom prst="rect">
            <a:avLst/>
          </a:prstGeom>
        </p:spPr>
        <p:txBody>
          <a:bodyPr wrap="square">
            <a:spAutoFit/>
          </a:bodyPr>
          <a:lstStyle/>
          <a:p>
            <a:pPr indent="609600" fontAlgn="auto">
              <a:lnSpc>
                <a:spcPct val="110000"/>
              </a:lnSpc>
              <a:extLst>
                <a:ext uri="{35155182-B16C-46BC-9424-99874614C6A1}">
                  <wpsdc:indentchars xmlns:wpsdc="http://www.wps.cn/officeDocument/2017/drawingmlCustomData" xmlns="" val="200" checksum="4158780845"/>
                </a:ext>
              </a:extLst>
            </a:pPr>
            <a:r>
              <a:rPr lang="zh-CN" altLang="zh-CN" sz="2400" dirty="0" smtClean="0">
                <a:latin typeface="微软雅黑" panose="020B0503020204020204" pitchFamily="34" charset="-122"/>
                <a:ea typeface="微软雅黑" panose="020B0503020204020204" pitchFamily="34" charset="-122"/>
              </a:rPr>
              <a:t>新中国成立七十年来，我们党领导人民创造了世所罕见的经济快速发展</a:t>
            </a:r>
            <a:r>
              <a:rPr lang="zh-CN" altLang="zh-CN" sz="2400" dirty="0" smtClean="0">
                <a:solidFill>
                  <a:srgbClr val="FF0000"/>
                </a:solidFill>
                <a:latin typeface="微软雅黑" panose="020B0503020204020204" pitchFamily="34" charset="-122"/>
                <a:ea typeface="微软雅黑" panose="020B0503020204020204" pitchFamily="34" charset="-122"/>
              </a:rPr>
              <a:t>奇迹</a:t>
            </a:r>
            <a:r>
              <a:rPr lang="zh-CN" altLang="zh-CN" sz="2400" dirty="0" smtClean="0">
                <a:latin typeface="微软雅黑" panose="020B0503020204020204" pitchFamily="34" charset="-122"/>
                <a:ea typeface="微软雅黑" panose="020B0503020204020204" pitchFamily="34" charset="-122"/>
              </a:rPr>
              <a:t>和社会长期稳定</a:t>
            </a:r>
            <a:r>
              <a:rPr lang="zh-CN" altLang="zh-CN" sz="2400" dirty="0" smtClean="0">
                <a:solidFill>
                  <a:srgbClr val="FF0000"/>
                </a:solidFill>
                <a:latin typeface="微软雅黑" panose="020B0503020204020204" pitchFamily="34" charset="-122"/>
                <a:ea typeface="微软雅黑" panose="020B0503020204020204" pitchFamily="34" charset="-122"/>
              </a:rPr>
              <a:t>奇迹</a:t>
            </a:r>
            <a:r>
              <a:rPr lang="zh-CN" altLang="zh-CN" sz="2400" dirty="0" smtClean="0">
                <a:latin typeface="微软雅黑" panose="020B0503020204020204" pitchFamily="34" charset="-122"/>
                <a:ea typeface="微软雅黑" panose="020B0503020204020204" pitchFamily="34" charset="-122"/>
              </a:rPr>
              <a:t>，中华民族迎来了从站起来、富起来到强起来的伟大飞跃。</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859790" y="4702175"/>
            <a:ext cx="10483215" cy="1714500"/>
          </a:xfrm>
          <a:prstGeom prst="rect">
            <a:avLst/>
          </a:prstGeom>
        </p:spPr>
        <p:txBody>
          <a:bodyPr wrap="square">
            <a:spAutoFit/>
          </a:bodyPr>
          <a:lstStyle/>
          <a:p>
            <a:pPr indent="609600" algn="l">
              <a:lnSpc>
                <a:spcPct val="110000"/>
              </a:lnSpc>
              <a:buClrTx/>
              <a:buSzTx/>
              <a:buFontTx/>
              <a:extLst>
                <a:ext uri="{35155182-B16C-46BC-9424-99874614C6A1}">
                  <wpsdc:indentchars xmlns:wpsdc="http://www.wps.cn/officeDocument/2017/drawingmlCustomData" xmlns="" val="200" checksum="4158780845"/>
                </a:ext>
              </a:extLst>
            </a:pPr>
            <a:r>
              <a:rPr lang="zh-CN" altLang="zh-CN" sz="2400" dirty="0" smtClean="0">
                <a:latin typeface="微软雅黑" panose="020B0503020204020204" pitchFamily="34" charset="-122"/>
                <a:ea typeface="微软雅黑" panose="020B0503020204020204" pitchFamily="34" charset="-122"/>
              </a:rPr>
              <a:t>实践证明，中国特色社会主义制度和国家治理体系，是具有强大生命力和巨大优越性的制度和治理体系，是能够持续推动拥有近十四亿人口大国进步和发展、确保拥有五千多年文明史的中华民族实现“两个一百年”奋斗目标进而实现伟大复兴的制度和治理体系。</a:t>
            </a:r>
          </a:p>
        </p:txBody>
      </p:sp>
      <p:sp>
        <p:nvSpPr>
          <p:cNvPr id="14" name="矩形 13"/>
          <p:cNvSpPr/>
          <p:nvPr/>
        </p:nvSpPr>
        <p:spPr>
          <a:xfrm>
            <a:off x="933624" y="2679727"/>
            <a:ext cx="6096000" cy="521970"/>
          </a:xfrm>
          <a:prstGeom prst="rect">
            <a:avLst/>
          </a:prstGeom>
        </p:spPr>
        <p:txBody>
          <a:bodyPr>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两大奇迹：</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4576" y="1503069"/>
            <a:ext cx="10540538" cy="4742815"/>
          </a:xfrm>
          <a:prstGeom prst="rect">
            <a:avLst/>
          </a:prstGeom>
        </p:spPr>
        <p:txBody>
          <a:bodyPr wrap="square">
            <a:spAutoFit/>
          </a:bodyPr>
          <a:lstStyle/>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坚持党的集中统一领导，坚持党的科学理论，保持政治稳定，确保国家始终沿着社会主义方向前进的显著优势；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坚持人民当家作主，发展人民民主，密切联系群众，紧紧依靠人民推动国家发展的显著优势；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坚持全面依法治国，建设社会主义法治国家，切实保障社会公平正义和人民权利的显著优势；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坚持全国一盘棋，调动各方面积极性，集中力量办大事的显著优势；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坚持各民族一律平等，铸牢中华民族共同体意识，实现共同团结奋斗、共同繁荣发展的显著优势；</a:t>
            </a: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9775" y="3201670"/>
            <a:ext cx="4150995" cy="3322955"/>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全会听取和讨论了习近平受中央政治局</a:t>
            </a:r>
            <a:r>
              <a:rPr lang="zh-CN" altLang="en-US" sz="2000" dirty="0" smtClean="0">
                <a:latin typeface="微软雅黑" panose="020B0503020204020204" pitchFamily="34" charset="-122"/>
                <a:ea typeface="微软雅黑" panose="020B0503020204020204" pitchFamily="34" charset="-122"/>
              </a:rPr>
              <a:t>委托做的</a:t>
            </a:r>
            <a:r>
              <a:rPr lang="zh-CN" altLang="en-US" sz="2000" dirty="0">
                <a:latin typeface="微软雅黑" panose="020B0503020204020204" pitchFamily="34" charset="-122"/>
                <a:ea typeface="微软雅黑" panose="020B0503020204020204" pitchFamily="34" charset="-122"/>
              </a:rPr>
              <a:t>工作报告，审议通过</a:t>
            </a:r>
            <a:r>
              <a:rPr lang="zh-CN" altLang="en-US" sz="2000" dirty="0" smtClean="0">
                <a:latin typeface="微软雅黑" panose="020B0503020204020204" pitchFamily="34" charset="-122"/>
                <a:ea typeface="微软雅黑" panose="020B0503020204020204" pitchFamily="34" charset="-122"/>
              </a:rPr>
              <a:t>了《中共中央关于坚持和完善中国特色社会主义制度、推进治理体系和治理能力现代化若干重大问题的决定》</a:t>
            </a:r>
            <a:r>
              <a:rPr lang="zh-CN" altLang="en-US" sz="2000" dirty="0">
                <a:latin typeface="微软雅黑" panose="020B0503020204020204" pitchFamily="34" charset="-122"/>
                <a:ea typeface="微软雅黑" panose="020B0503020204020204" pitchFamily="34" charset="-122"/>
              </a:rPr>
              <a:t>。习近平就《决定（讨论稿）》向全会作了说明。</a:t>
            </a: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3590" y="178326"/>
            <a:ext cx="776599" cy="704661"/>
          </a:xfrm>
          <a:prstGeom prst="rect">
            <a:avLst/>
          </a:prstGeom>
        </p:spPr>
      </p:pic>
      <p:sp>
        <p:nvSpPr>
          <p:cNvPr id="17" name="矩形 16"/>
          <p:cNvSpPr/>
          <p:nvPr/>
        </p:nvSpPr>
        <p:spPr>
          <a:xfrm>
            <a:off x="10415983" y="732472"/>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4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4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44045" name="Picture 13" descr="http://paper.people.com.cn/rmrb/res/2019-11/01/01/rmrb2019110101p18_b.jpg"/>
          <p:cNvPicPr>
            <a:picLocks noChangeAspect="1" noChangeArrowheads="1"/>
          </p:cNvPicPr>
          <p:nvPr/>
        </p:nvPicPr>
        <p:blipFill>
          <a:blip r:embed="rId4" cstate="print"/>
          <a:srcRect/>
          <a:stretch>
            <a:fillRect/>
          </a:stretch>
        </p:blipFill>
        <p:spPr bwMode="auto">
          <a:xfrm>
            <a:off x="843915" y="333375"/>
            <a:ext cx="3286760" cy="2827020"/>
          </a:xfrm>
          <a:prstGeom prst="rect">
            <a:avLst/>
          </a:prstGeom>
          <a:noFill/>
        </p:spPr>
      </p:pic>
      <p:pic>
        <p:nvPicPr>
          <p:cNvPr id="44043" name="Picture 11" descr="C:\Documents and Settings\SDX\My Documents\My Pictures\timg.jpg"/>
          <p:cNvPicPr>
            <a:picLocks noChangeAspect="1" noChangeArrowheads="1"/>
          </p:cNvPicPr>
          <p:nvPr/>
        </p:nvPicPr>
        <p:blipFill>
          <a:blip r:embed="rId5" cstate="print"/>
          <a:srcRect/>
          <a:stretch>
            <a:fillRect/>
          </a:stretch>
        </p:blipFill>
        <p:spPr bwMode="auto">
          <a:xfrm>
            <a:off x="5324475" y="1464310"/>
            <a:ext cx="5865495" cy="3905885"/>
          </a:xfrm>
          <a:prstGeom prst="rect">
            <a:avLst/>
          </a:prstGeom>
          <a:noFill/>
        </p:spPr>
      </p:pic>
      <p:sp>
        <p:nvSpPr>
          <p:cNvPr id="2" name="文本框 1"/>
          <p:cNvSpPr txBox="1"/>
          <p:nvPr/>
        </p:nvSpPr>
        <p:spPr>
          <a:xfrm>
            <a:off x="5196840" y="5381625"/>
            <a:ext cx="6469380" cy="1014730"/>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中国共产党第十九届中央委员会第四次全体会议，于2019年10月28日至31日在北京举行。</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68942"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5846" y="1474494"/>
            <a:ext cx="10540538" cy="4887595"/>
          </a:xfrm>
          <a:prstGeom prst="rect">
            <a:avLst/>
          </a:prstGeom>
        </p:spPr>
        <p:txBody>
          <a:bodyPr wrap="square">
            <a:spAutoFit/>
          </a:bodyPr>
          <a:lstStyle/>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坚持公有制为主体、多种所有制经济共同发展和按劳分配为主体、多种分配方式并存，把社会主义制度和市场经济有机结合起来，不断解放和发展社会生产力的显著优势；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7.</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坚持共同的理想信念、价值理念、道德观念，弘扬中华优秀传统文化、革命文化、社会主义先进文化，促进全体人民在思想上精神上紧紧团结在一起的显著优势；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8.</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坚持以人民为中心的发展思想，不断保障和改善民生、增进人民福祉，走共同富裕道路的显著优势；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9.</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坚持改革创新、与时俱进，善于自我完善、自我发展，使社会始终充满生机活力的显著优势；</a:t>
            </a: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5846" y="1351939"/>
            <a:ext cx="10540538" cy="4846320"/>
          </a:xfrm>
          <a:prstGeom prst="rect">
            <a:avLst/>
          </a:prstGeom>
        </p:spPr>
        <p:txBody>
          <a:bodyPr wrap="square">
            <a:spAutoFit/>
          </a:bodyPr>
          <a:lstStyle/>
          <a:p>
            <a:endParaRPr lang="en-US" altLang="zh-CN" dirty="0" smtClean="0">
              <a:latin typeface="方正姚体" panose="02010601030101010101" pitchFamily="2" charset="-122"/>
              <a:ea typeface="方正姚体" panose="02010601030101010101" pitchFamily="2"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10.</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坚持德才兼备、选贤任能，聚天下英才而用之，培养造就更多更优秀人才的显著优势；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11.</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坚持党指挥枪，确保人民军队绝对忠诚于党和人民，有力保障国家主权、安全、发展利益的显著优势；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坚持“一国两制”，保持香港、澳门长期繁荣稳定，促进祖国和平统一的显著优势；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13.</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坚持独立自主和对外开放相统一，积极参与全球治理，为构建人类命运共同体不断作出贡献的显著优势。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076325" y="1607820"/>
            <a:ext cx="10339070" cy="1370965"/>
          </a:xfrm>
          <a:prstGeom prst="rect">
            <a:avLst/>
          </a:prstGeom>
          <a:noFill/>
        </p:spPr>
        <p:txBody>
          <a:bodyPr wrap="square" rtlCol="0">
            <a:spAutoFit/>
          </a:bodyPr>
          <a:lstStyle/>
          <a:p>
            <a:pPr>
              <a:lnSpc>
                <a:spcPct val="130000"/>
              </a:lnSpc>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第一， 中国特色社会主义制度和国家治理体系具有深厚的历史底蕴。</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06830" y="3436620"/>
            <a:ext cx="9524365" cy="2305685"/>
          </a:xfrm>
          <a:prstGeom prst="rect">
            <a:avLst/>
          </a:prstGeom>
          <a:noFill/>
        </p:spPr>
        <p:txBody>
          <a:bodyPr wrap="square" rtlCol="0">
            <a:spAutoFit/>
          </a:bodyPr>
          <a:lstStyle/>
          <a:p>
            <a:pPr indent="457200">
              <a:lnSpc>
                <a:spcPct val="120000"/>
              </a:lnSpc>
            </a:pP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32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“中国社会主义之于欧洲社会主义，也许就像中国哲学与黑格尔哲学一样。”</a:t>
            </a:r>
          </a:p>
          <a:p>
            <a:pPr algn="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马克思</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227921" y="409311"/>
            <a:ext cx="9346424" cy="523220"/>
          </a:xfrm>
          <a:prstGeom prst="rect">
            <a:avLst/>
          </a:prstGeom>
          <a:noFill/>
        </p:spPr>
        <p:txBody>
          <a:bodyPr wrap="square" rtlCol="0">
            <a:spAutoFit/>
          </a:bodyPr>
          <a:lstStyle/>
          <a:p>
            <a:r>
              <a:rPr lang="zh-CN" altLang="en-US" sz="2800" b="1"/>
              <a:t>中国优秀传统文化中的思想精华</a:t>
            </a:r>
            <a:endParaRPr lang="en-US" altLang="zh-CN" sz="2800" b="1" dirty="0"/>
          </a:p>
        </p:txBody>
      </p:sp>
      <p:sp>
        <p:nvSpPr>
          <p:cNvPr id="4" name="文本框 3"/>
          <p:cNvSpPr txBox="1"/>
          <p:nvPr/>
        </p:nvSpPr>
        <p:spPr>
          <a:xfrm>
            <a:off x="3186430" y="1471930"/>
            <a:ext cx="5017135" cy="4892675"/>
          </a:xfrm>
          <a:prstGeom prst="rect">
            <a:avLst/>
          </a:prstGeom>
          <a:noFill/>
        </p:spPr>
        <p:txBody>
          <a:bodyPr wrap="square" rtlCol="0">
            <a:spAutoFit/>
          </a:bodyPr>
          <a:lstStyle/>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大道之行、天下为公的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大同理想</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六和同风、四海一家的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大一统传统</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德主刑辅、以德化人的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德治主张</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民贵君轻、政在养民的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民本思想</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等贵贱均贫富、损有余补不足的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平等观念</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法不阿贵、绳不挠曲的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正义追求</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孝悌忠信、礼义廉耻的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道德操守</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任人唯贤、选贤与能的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用人标准</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周虽旧邦、其命维新的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改革精神</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亲仁善邻、协和万邦的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外交之道</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以和为贵、好战必亡的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和平理念</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419122" y="1536259"/>
            <a:ext cx="9466315" cy="4799965"/>
          </a:xfrm>
          <a:prstGeom prst="rect">
            <a:avLst/>
          </a:prstGeom>
        </p:spPr>
        <p:txBody>
          <a:bodyPr wrap="square">
            <a:spAutoFit/>
          </a:bodyPr>
          <a:lstStyle/>
          <a:p>
            <a:pPr>
              <a:lnSpc>
                <a:spcPct val="10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中国</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在人类发展史上曾经长期处于</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领先地位</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，自古以来逐步形成了一整套国家制度和国家治理体系，为周边国家和民族所学习和模仿。</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朝廷制度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郡县制度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土地制度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税赋制度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科举制度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监察制度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军事制度</a:t>
            </a:r>
          </a:p>
          <a:p>
            <a:pPr algn="ctr">
              <a:lnSpc>
                <a:spcPct val="10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近代仁人志士对新国家制度和国家治理体系的</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探索：</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君主立宪制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议会制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多党制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总统制</a:t>
            </a:r>
          </a:p>
          <a:p>
            <a:pPr algn="ctr">
              <a:lnSpc>
                <a:spcPct val="10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均以</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失败</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告终</a:t>
            </a:r>
          </a:p>
        </p:txBody>
      </p:sp>
      <p:sp>
        <p:nvSpPr>
          <p:cNvPr id="4" name="文本框 3"/>
          <p:cNvSpPr txBox="1"/>
          <p:nvPr/>
        </p:nvSpPr>
        <p:spPr>
          <a:xfrm>
            <a:off x="1534795" y="410210"/>
            <a:ext cx="65836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中国自古形成的国家制度和国家治理</a:t>
            </a:r>
            <a:r>
              <a:rPr lang="zh-CN" altLang="en-US" sz="2800" b="1" dirty="0" smtClean="0">
                <a:latin typeface="微软雅黑" panose="020B0503020204020204" pitchFamily="34" charset="-122"/>
                <a:ea typeface="微软雅黑" panose="020B0503020204020204" pitchFamily="34" charset="-122"/>
                <a:sym typeface="+mn-ea"/>
              </a:rPr>
              <a:t>体系</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14095" y="1697355"/>
            <a:ext cx="10163810" cy="4215765"/>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新民主主义革命时期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积累宝贵经验。</a:t>
            </a:r>
          </a:p>
          <a:p>
            <a:pPr indent="45720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夺取全国政权后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奠定</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根本政治前提</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制度基础</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改革开放以来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不断完善</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中国特色社会主义制度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国家治理体系</a:t>
            </a:r>
          </a:p>
          <a:p>
            <a:pPr indent="457200"/>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总起来说，中国特色社会主义制度和国家治理体系是以</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马克思主义为指导、植根中国大地、具有深厚中华文化根基、深得中国人民拥护的制度和治理体系</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党和人民</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长期奋斗、接力探索、历尽千辛万苦、付出巨大代价取得的</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根本成就</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，我们必须倍加珍惜，</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毫不动摇坚持、与时俱进发展</a:t>
            </a:r>
            <a:r>
              <a:rPr lang="zh-CN" altLang="en-US" sz="24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 name="文本框 3"/>
          <p:cNvSpPr txBox="1"/>
          <p:nvPr/>
        </p:nvSpPr>
        <p:spPr>
          <a:xfrm>
            <a:off x="1581150" y="410210"/>
            <a:ext cx="44500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中国共产党找到了正确</a:t>
            </a:r>
            <a:r>
              <a:rPr lang="zh-CN" altLang="en-US" sz="2800" b="1" dirty="0" smtClean="0">
                <a:latin typeface="微软雅黑" panose="020B0503020204020204" pitchFamily="34" charset="-122"/>
                <a:ea typeface="微软雅黑" panose="020B0503020204020204" pitchFamily="34" charset="-122"/>
                <a:sym typeface="+mn-ea"/>
              </a:rPr>
              <a:t>道路</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112520" y="1561465"/>
            <a:ext cx="10130790" cy="1124585"/>
          </a:xfrm>
          <a:prstGeom prst="rect">
            <a:avLst/>
          </a:prstGeom>
          <a:noFill/>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第二， 中国特色社会主义制度和国家治理体系具有多方面的显著优势。</a:t>
            </a:r>
            <a:endParaRPr lang="en-US" altLang="zh-CN"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725930" y="3093720"/>
            <a:ext cx="8737600" cy="2306955"/>
          </a:xfrm>
          <a:prstGeom prst="rect">
            <a:avLst/>
          </a:prstGeom>
          <a:noFill/>
        </p:spPr>
        <p:txBody>
          <a:bodyPr wrap="square" rtlCol="0">
            <a:spAutoFit/>
          </a:bodyPr>
          <a:lstStyle/>
          <a:p>
            <a:pPr indent="457200">
              <a:lnSpc>
                <a:spcPct val="150000"/>
              </a:lnSpc>
            </a:pPr>
            <a:r>
              <a:rPr lang="zh-CN" altLang="en-US" sz="3200" b="1" dirty="0">
                <a:solidFill>
                  <a:srgbClr val="002060"/>
                </a:solidFill>
                <a:latin typeface="方正姚体" panose="02010601030101010101" pitchFamily="2" charset="-122"/>
                <a:ea typeface="方正姚体" panose="02010601030101010101" pitchFamily="2" charset="-122"/>
              </a:rPr>
              <a:t>总结显著优势的目的就是推动全党全国各族人民坚定制度自信，使我国国家制度和国家治理体系多方面的显著优势更加充分地发挥出来。</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80" y="1219200"/>
            <a:ext cx="11140440" cy="5305425"/>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60256" y="1237336"/>
            <a:ext cx="10721515" cy="5295265"/>
          </a:xfrm>
          <a:prstGeom prst="rect">
            <a:avLst/>
          </a:prstGeom>
        </p:spPr>
        <p:txBody>
          <a:bodyPr wrap="square">
            <a:spAutoFit/>
          </a:bodyPr>
          <a:lstStyle/>
          <a:p>
            <a:pPr>
              <a:lnSpc>
                <a:spcPct val="12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邓小平同志</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1980</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党和国家领导制度的改革</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16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和国家的各种制度究竟好不好，完善不完善，必须用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是否有利于实现</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经济</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上</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赶上发达的资本主义国家</a:t>
            </a:r>
            <a:r>
              <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政治上</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创造比资本主义国家的民主</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更高更切实的民主</a:t>
            </a:r>
            <a:r>
              <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并且</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造就比这些国家</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更多更优秀的</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人才</a:t>
            </a:r>
            <a:r>
              <a:rPr lang="zh-CN" altLang="en-US"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习近平在庆祝</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全国人民代表大会成立</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周年</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大会指出</a:t>
            </a:r>
            <a:r>
              <a:rPr lang="zh-CN" altLang="en-US" sz="2000"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评价</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一个国家政治制度是不是</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民主的、有效的</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主要</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看：</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国家领导</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层能否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依法有序</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更替，</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全体人民</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依法管理</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国家事务和社会事务、管理经济和文化事业，</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人民群众</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畅通表达</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利益要求，</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社会各方面</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有效参与</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国家政治生活，</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国家决策</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能否实现</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科学化、民主化</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各方面</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人才</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能否通过</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公平竞争</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进入国家领导和管理体系，</a:t>
            </a:r>
          </a:p>
          <a:p>
            <a:pPr indent="457200">
              <a:lnSpc>
                <a:spcPct val="12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执政党</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依照宪法法律规定</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实现对国家事务的领导，</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权力</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运用</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能否得到</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有效制约和</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监督。</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49730" y="410210"/>
            <a:ext cx="44500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如何评判把握制度的好坏</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175197" y="1489326"/>
            <a:ext cx="10093300" cy="4891405"/>
          </a:xfrm>
          <a:prstGeom prst="rect">
            <a:avLst/>
          </a:prstGeom>
        </p:spPr>
        <p:txBody>
          <a:bodyPr wrap="square">
            <a:spAutoFit/>
          </a:bodyPr>
          <a:lstStyle/>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党在长期探索过程中</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坚持把</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马克思主义基本原理同中国具体实际</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相结合</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始终代表最广大人民根本利益</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以我为主、为我所</a:t>
            </a:r>
            <a:r>
              <a:rPr lang="zh-CN" altLang="en-US" sz="24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用</a:t>
            </a:r>
            <a:endPar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把社会主义看作一个</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不断完善和发展</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实践</a:t>
            </a:r>
            <a:r>
              <a:rPr lang="zh-CN" altLang="en-US"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过程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的党和人民浴血奋斗多年，建立了社会主义制度。尽管这个制度还不完善，又遭受了破坏，但是无论如何，社会主义制度总比弱肉强食、损人利己的资本主义制度好得多。我们的制度将一天天完善起来，它将吸收我们可以从世界各国吸收的进步因素，成为世界上最好的制度。这是资本主义所绝对不可能做到的。</a:t>
            </a:r>
          </a:p>
          <a:p>
            <a:pPr algn="r">
              <a:lnSpc>
                <a:spcPct val="120000"/>
              </a:lnSpc>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邓小平</a:t>
            </a:r>
          </a:p>
        </p:txBody>
      </p:sp>
      <p:sp>
        <p:nvSpPr>
          <p:cNvPr id="4" name="文本框 3"/>
          <p:cNvSpPr txBox="1"/>
          <p:nvPr/>
        </p:nvSpPr>
        <p:spPr>
          <a:xfrm>
            <a:off x="1430655" y="410845"/>
            <a:ext cx="83616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为什么我们国家制度和国家治理体系具有显著优势</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773430" y="1567815"/>
            <a:ext cx="10645775" cy="607695"/>
          </a:xfrm>
          <a:prstGeom prst="rect">
            <a:avLst/>
          </a:prstGeom>
          <a:noFill/>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第三， 中国特色社会主义制度和国家治理体系具有丰富的实践成果。</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1013" y="2375142"/>
            <a:ext cx="9751273" cy="3930650"/>
          </a:xfrm>
          <a:prstGeom prst="rect">
            <a:avLst/>
          </a:prstGeom>
          <a:noFill/>
        </p:spPr>
        <p:txBody>
          <a:bodyPr wrap="square" rtlCol="0">
            <a:spAutoFit/>
          </a:bodyPr>
          <a:lstStyle/>
          <a:p>
            <a:pPr indent="457200">
              <a:lnSpc>
                <a:spcPct val="130000"/>
              </a:lnSpc>
            </a:pP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两大奇迹：</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是经济快速发展奇迹。</a:t>
            </a: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是社会长期稳定奇迹</a:t>
            </a: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社会主义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和资本主义两种制度的斗争是长期的、复杂的，有时甚至是十分尖锐的。</a:t>
            </a:r>
          </a:p>
          <a:p>
            <a:pPr indent="457200">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在重大政治问题上一定要</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有定力、有主见</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任何时候任何情况下都要</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坚定中国特色社会主义</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道路自信、理论自信、制度自信、文化自信</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真正做到“</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千磨万击还坚劲，任尔东西南北风”</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8581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6" name="矩形 5"/>
          <p:cNvSpPr/>
          <p:nvPr/>
        </p:nvSpPr>
        <p:spPr>
          <a:xfrm>
            <a:off x="1484630" y="367403"/>
            <a:ext cx="6096000" cy="583565"/>
          </a:xfrm>
          <a:prstGeom prst="rect">
            <a:avLst/>
          </a:prstGeom>
        </p:spPr>
        <p:txBody>
          <a:bodyPr>
            <a:spAutoFit/>
          </a:bodyPr>
          <a:lstStyle/>
          <a:p>
            <a:r>
              <a:rPr lang="zh-CN" altLang="en-US" sz="32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这是一次什么会议呢？</a:t>
            </a:r>
            <a:endParaRPr lang="zh-CN" altLang="en-US" sz="32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770024" y="1490776"/>
            <a:ext cx="10651374" cy="4965065"/>
          </a:xfrm>
          <a:prstGeom prst="rect">
            <a:avLst/>
          </a:prstGeom>
        </p:spPr>
        <p:txBody>
          <a:bodyPr wrap="square">
            <a:spAutoFit/>
          </a:bodyPr>
          <a:lstStyle/>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这次全会是我们党站在“两个一进年”奋斗目标历史交汇点上召开的一次十分重要的会议，是在新中国成立</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70</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周年之际、我国处于中华民族伟大复兴关键时期召开的一次具有</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开创性、里程碑意义</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的会议。</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全会通过的</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决定</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，深入回答了在我国国家制度和国家治理体系上</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“坚持和巩固什么、完善和发展什么”</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这个重大政治问题，是一篇马克思主义的</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纲领性文献</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，也是一篇马克思主义的</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政治宣言书</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习近平总书记的重要讲话，围绕坚定制度自信深入回答了一系列方向性、根本性、全局性的重大问题，为坚持和完善中国特色社会主义制度、推进国家治理体系和治理能力现代化提供了</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科学指南和基本遵循</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全会的成果和部署，对坚定“四个自信”、统揽“四个斗争”，具有重大现实意义和深远历史意义。</a:t>
            </a:r>
            <a:endParaRPr lang="zh-CN" altLang="en-US" sz="2400" dirty="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80817"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76935" y="1363345"/>
            <a:ext cx="10438130" cy="3107690"/>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总体要求</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1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必须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坚持以马克思列宁主义、毛泽东思想、邓小平理论、“三个代表”重要思想、科学发展观、习近平新时代中国特色社会主义思想为指导，增强“四个意识”，坚定“四个自信”，做到“两个维护”，坚持党的领导、人民当家作主、依法治国有机统一，坚持解放思想、实事求是，坚持改革创新，突出坚持和完善支撑中国特色社会主义制度的根本制度、基本制度、重要制度，着力固根基、扬优势、补短板、强弱项，构建系统完备、科学规范、运行有效的制度体系，加强系统治理、依法治理、综合治理、源头治理，把我国制度优势更好转化为国家治理效能，为实现“两个一百年”奋斗目标、实现中华民族伟大复兴的中国梦提供有力保证。</a:t>
            </a:r>
          </a:p>
        </p:txBody>
      </p:sp>
      <p:sp>
        <p:nvSpPr>
          <p:cNvPr id="4" name="矩形 3"/>
          <p:cNvSpPr/>
          <p:nvPr/>
        </p:nvSpPr>
        <p:spPr>
          <a:xfrm>
            <a:off x="916940" y="4602480"/>
            <a:ext cx="10397490" cy="1783715"/>
          </a:xfrm>
          <a:prstGeom prst="rect">
            <a:avLst/>
          </a:prstGeom>
        </p:spPr>
        <p:txBody>
          <a:bodyPr wrap="square">
            <a:spAutoFit/>
          </a:bodyPr>
          <a:lstStyle/>
          <a:p>
            <a:pPr>
              <a:lnSpc>
                <a:spcPct val="110000"/>
              </a:lnSpc>
            </a:pPr>
            <a:r>
              <a:rPr lang="zh-CN" altLang="en-US" sz="2000" b="1" dirty="0">
                <a:solidFill>
                  <a:srgbClr val="C00000"/>
                </a:solidFill>
                <a:latin typeface="微软雅黑" panose="020B0503020204020204" pitchFamily="34" charset="-122"/>
                <a:ea typeface="微软雅黑" panose="020B0503020204020204" pitchFamily="34" charset="-122"/>
              </a:rPr>
              <a:t>总体目标</a:t>
            </a:r>
          </a:p>
          <a:p>
            <a:pPr indent="457200">
              <a:lnSpc>
                <a:spcPct val="110000"/>
              </a:lnSpc>
            </a:pPr>
            <a:r>
              <a:rPr lang="zh-CN" altLang="en-US" sz="2000" dirty="0">
                <a:latin typeface="微软雅黑" panose="020B0503020204020204" pitchFamily="34" charset="-122"/>
                <a:ea typeface="微软雅黑" panose="020B0503020204020204" pitchFamily="34" charset="-122"/>
              </a:rPr>
              <a:t>到我们党成立一百年时，在各方面制度更加成熟更加定型上取得明显成效；到二〇三五年，各方面制度更加完善，基本实现国家治理体系和治理能力现代化；到新中国成立一百年时，全面实现国家治理体系和治理能力现代化，使中国特色社会主义制度更加巩固、优越性充分展现</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758190" y="137795"/>
            <a:ext cx="9965055" cy="1038860"/>
          </a:xfrm>
          <a:prstGeom prst="rect">
            <a:avLst/>
          </a:prstGeom>
          <a:noFill/>
        </p:spPr>
        <p:txBody>
          <a:bodyPr wrap="square" rtlCol="0">
            <a:spAutoFit/>
          </a:bodyPr>
          <a:lstStyle/>
          <a:p>
            <a:pPr algn="l">
              <a:lnSpc>
                <a:spcPct val="110000"/>
              </a:lnSpc>
            </a:pPr>
            <a:r>
              <a:rPr lang="zh-CN" altLang="zh-CN" sz="2800" b="1" dirty="0">
                <a:solidFill>
                  <a:schemeClr val="tx1"/>
                </a:solidFill>
                <a:latin typeface="微软雅黑" panose="020B0503020204020204" pitchFamily="34" charset="-122"/>
                <a:ea typeface="微软雅黑" panose="020B0503020204020204" pitchFamily="34" charset="-122"/>
                <a:sym typeface="+mn-ea"/>
              </a:rPr>
              <a:t>三</a:t>
            </a:r>
            <a:r>
              <a:rPr lang="zh-CN" altLang="en-US" sz="2800" b="1" dirty="0">
                <a:solidFill>
                  <a:schemeClr val="tx1"/>
                </a:solidFill>
                <a:latin typeface="微软雅黑" panose="020B0503020204020204" pitchFamily="34" charset="-122"/>
                <a:ea typeface="微软雅黑" panose="020B0503020204020204" pitchFamily="34" charset="-122"/>
                <a:sym typeface="+mn-ea"/>
              </a:rPr>
              <a:t>、准确把握和完善中国特色社会主义制度、</a:t>
            </a:r>
            <a:r>
              <a:rPr lang="zh-CN" altLang="zh-CN" sz="2800" b="1" dirty="0">
                <a:solidFill>
                  <a:schemeClr val="tx1"/>
                </a:solidFill>
                <a:latin typeface="微软雅黑" panose="020B0503020204020204" pitchFamily="34" charset="-122"/>
                <a:ea typeface="微软雅黑" panose="020B0503020204020204" pitchFamily="34" charset="-122"/>
                <a:sym typeface="+mn-ea"/>
              </a:rPr>
              <a:t>推进国家治理体系和治理能力现代化</a:t>
            </a:r>
            <a:r>
              <a:rPr lang="zh-CN" altLang="en-US" sz="2800" b="1" dirty="0">
                <a:solidFill>
                  <a:schemeClr val="tx1"/>
                </a:solidFill>
                <a:latin typeface="微软雅黑" panose="020B0503020204020204" pitchFamily="34" charset="-122"/>
                <a:ea typeface="微软雅黑" panose="020B0503020204020204" pitchFamily="34" charset="-122"/>
                <a:sym typeface="+mn-ea"/>
              </a:rPr>
              <a:t>的总要求、总体目标和重点任务</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797691" y="0"/>
            <a:ext cx="1045808" cy="948933"/>
          </a:xfrm>
          <a:prstGeom prst="rect">
            <a:avLst/>
          </a:prstGeom>
        </p:spPr>
      </p:pic>
      <p:sp>
        <p:nvSpPr>
          <p:cNvPr id="17" name="矩形 16"/>
          <p:cNvSpPr/>
          <p:nvPr/>
        </p:nvSpPr>
        <p:spPr>
          <a:xfrm>
            <a:off x="10545192" y="823860"/>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20203" y="1429856"/>
            <a:ext cx="11066928" cy="4892675"/>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（一） 坚持和完善党的领导制度体系，提高党科学执政、民主执政、依法执政水平。</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（二） 坚持和完善人民当家作主制度体系，发展社会主义民主政治。</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（三） 坚持和完善中国特色社会主义法治体系，提高党依法治国、依法执政能力。</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（四） 坚持和完善中国特色社会主义行政体制，构建职责明确、依法行政的政府治理体系。</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（五） 坚持和完善社会主义基本经济制度，推动经济高质量发展。</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（六） 坚持和完善繁荣发展社会主义先进文化的制度，巩固全体人民团结奋斗的共同思想基础。</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（七） 坚持和完善统筹城乡的民生保障制度，满足人民日益增长的美好生活需要。</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（八） 坚持和完善共建共治共享的社会治理制度，保持社会稳定、维护国家安全。</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（九） 坚持和完善生态文明制度体系，促进人与自然和谐共生。</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 坚持和完善党对人民军队的绝对领导制度，确保人民军队忠实履行新时代使命任务。</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（十一） 坚持和完善“一国两制”制度体系，推进祖国和平统一。</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（十二） 坚持和完善独立自主的和平外交政策，推动构建人类命运共同体。</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（十三） 坚持和完善党和国家监督体系，强化对权力运行的制约和监督。</a:t>
            </a:r>
          </a:p>
        </p:txBody>
      </p:sp>
      <p:sp>
        <p:nvSpPr>
          <p:cNvPr id="4" name="文本框 3"/>
          <p:cNvSpPr txBox="1"/>
          <p:nvPr/>
        </p:nvSpPr>
        <p:spPr>
          <a:xfrm>
            <a:off x="934085" y="410845"/>
            <a:ext cx="3027680" cy="521970"/>
          </a:xfrm>
          <a:prstGeom prst="rect">
            <a:avLst/>
          </a:prstGeom>
          <a:noFill/>
        </p:spPr>
        <p:txBody>
          <a:bodyPr wrap="none" rtlCol="0">
            <a:spAutoFit/>
          </a:bodyPr>
          <a:lstStyle/>
          <a:p>
            <a:pPr algn="l"/>
            <a:r>
              <a:rPr lang="zh-CN" altLang="en-US" sz="2800" b="1" dirty="0" smtClean="0">
                <a:latin typeface="微软雅黑" panose="020B0503020204020204" pitchFamily="34" charset="-122"/>
                <a:ea typeface="微软雅黑" panose="020B0503020204020204" pitchFamily="34" charset="-122"/>
                <a:sym typeface="+mn-ea"/>
              </a:rPr>
              <a:t>坚持</a:t>
            </a:r>
            <a:r>
              <a:rPr lang="zh-CN" altLang="en-US" sz="2800" b="1" dirty="0">
                <a:latin typeface="微软雅黑" panose="020B0503020204020204" pitchFamily="34" charset="-122"/>
                <a:ea typeface="微软雅黑" panose="020B0503020204020204" pitchFamily="34" charset="-122"/>
                <a:sym typeface="+mn-ea"/>
              </a:rPr>
              <a:t>和完善什么</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90575" y="1395730"/>
            <a:ext cx="10635615" cy="4999355"/>
          </a:xfrm>
          <a:prstGeom prst="rect">
            <a:avLst/>
          </a:prstGeom>
        </p:spPr>
        <p:txBody>
          <a:bodyPr wrap="square">
            <a:spAutoFit/>
          </a:bodyPr>
          <a:lstStyle/>
          <a:p>
            <a:pPr>
              <a:lnSpc>
                <a:spcPct val="140000"/>
              </a:lnSpc>
            </a:pPr>
            <a:r>
              <a:rPr lang="en-US" altLang="zh-CN" sz="2400" b="1" dirty="0">
                <a:solidFill>
                  <a:srgbClr val="C00000"/>
                </a:solidFill>
                <a:latin typeface="微软雅黑" panose="020B0503020204020204" pitchFamily="34" charset="-122"/>
                <a:ea typeface="微软雅黑" panose="020B0503020204020204" pitchFamily="34" charset="-122"/>
              </a:rPr>
              <a:t>     </a:t>
            </a:r>
            <a:r>
              <a:rPr lang="zh-CN" altLang="en-US" sz="2400" b="1" dirty="0">
                <a:solidFill>
                  <a:srgbClr val="C00000"/>
                </a:solidFill>
                <a:latin typeface="微软雅黑" panose="020B0503020204020204" pitchFamily="34" charset="-122"/>
                <a:ea typeface="微软雅黑" panose="020B0503020204020204" pitchFamily="34" charset="-122"/>
              </a:rPr>
              <a:t>中国共产党领导</a:t>
            </a:r>
            <a:r>
              <a:rPr lang="zh-CN" altLang="en-US" sz="2400" dirty="0">
                <a:latin typeface="微软雅黑" panose="020B0503020204020204" pitchFamily="34" charset="-122"/>
                <a:ea typeface="微软雅黑" panose="020B0503020204020204" pitchFamily="34" charset="-122"/>
              </a:rPr>
              <a:t>是中国特色社会主义</a:t>
            </a:r>
            <a:r>
              <a:rPr lang="zh-CN" altLang="en-US" sz="2400" b="1" dirty="0">
                <a:solidFill>
                  <a:srgbClr val="C00000"/>
                </a:solidFill>
                <a:latin typeface="微软雅黑" panose="020B0503020204020204" pitchFamily="34" charset="-122"/>
                <a:ea typeface="微软雅黑" panose="020B0503020204020204" pitchFamily="34" charset="-122"/>
              </a:rPr>
              <a:t>最本质的特征</a:t>
            </a:r>
            <a:r>
              <a:rPr lang="zh-CN" altLang="en-US" sz="2400" dirty="0">
                <a:latin typeface="微软雅黑" panose="020B0503020204020204" pitchFamily="34" charset="-122"/>
                <a:ea typeface="微软雅黑" panose="020B0503020204020204" pitchFamily="34" charset="-122"/>
              </a:rPr>
              <a:t>，是中国特色社会主义制度的</a:t>
            </a:r>
            <a:r>
              <a:rPr lang="zh-CN" altLang="en-US" sz="2400" b="1" dirty="0">
                <a:solidFill>
                  <a:srgbClr val="C00000"/>
                </a:solidFill>
                <a:latin typeface="微软雅黑" panose="020B0503020204020204" pitchFamily="34" charset="-122"/>
                <a:ea typeface="微软雅黑" panose="020B0503020204020204" pitchFamily="34" charset="-122"/>
              </a:rPr>
              <a:t>最大优势</a:t>
            </a:r>
            <a:r>
              <a:rPr lang="zh-CN" altLang="en-US" sz="2400" dirty="0">
                <a:latin typeface="微软雅黑" panose="020B0503020204020204" pitchFamily="34" charset="-122"/>
                <a:ea typeface="微软雅黑" panose="020B0503020204020204" pitchFamily="34" charset="-122"/>
              </a:rPr>
              <a:t>，党是</a:t>
            </a:r>
            <a:r>
              <a:rPr lang="zh-CN" altLang="en-US" sz="2400" b="1" dirty="0">
                <a:solidFill>
                  <a:srgbClr val="C00000"/>
                </a:solidFill>
                <a:latin typeface="微软雅黑" panose="020B0503020204020204" pitchFamily="34" charset="-122"/>
                <a:ea typeface="微软雅黑" panose="020B0503020204020204" pitchFamily="34" charset="-122"/>
              </a:rPr>
              <a:t>最高政治领导力量</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40000"/>
              </a:lnSpc>
            </a:pPr>
            <a:endParaRPr lang="zh-CN" altLang="en-US" sz="2400" dirty="0">
              <a:latin typeface="微软雅黑" panose="020B0503020204020204" pitchFamily="34" charset="-122"/>
              <a:ea typeface="微软雅黑" panose="020B0503020204020204" pitchFamily="34" charset="-122"/>
            </a:endParaRPr>
          </a:p>
          <a:p>
            <a:pPr indent="457200">
              <a:lnSpc>
                <a:spcPct val="130000"/>
              </a:lnSpc>
            </a:pPr>
            <a:r>
              <a:rPr lang="zh-CN" altLang="en-US" sz="2400" b="1" dirty="0" smtClean="0">
                <a:solidFill>
                  <a:srgbClr val="002060"/>
                </a:solidFill>
                <a:latin typeface="微软雅黑" panose="020B0503020204020204" pitchFamily="34" charset="-122"/>
                <a:ea typeface="微软雅黑" panose="020B0503020204020204" pitchFamily="34" charset="-122"/>
              </a:rPr>
              <a:t>六个</a:t>
            </a:r>
            <a:r>
              <a:rPr lang="zh-CN" altLang="en-US" sz="2400" b="1" dirty="0">
                <a:solidFill>
                  <a:srgbClr val="002060"/>
                </a:solidFill>
                <a:latin typeface="微软雅黑" panose="020B0503020204020204" pitchFamily="34" charset="-122"/>
                <a:ea typeface="微软雅黑" panose="020B0503020204020204" pitchFamily="34" charset="-122"/>
              </a:rPr>
              <a:t>方面的重点</a:t>
            </a:r>
            <a:r>
              <a:rPr lang="zh-CN" altLang="en-US" sz="2400" b="1" dirty="0" smtClean="0">
                <a:solidFill>
                  <a:srgbClr val="002060"/>
                </a:solidFill>
                <a:latin typeface="微软雅黑" panose="020B0503020204020204" pitchFamily="34" charset="-122"/>
                <a:ea typeface="微软雅黑" panose="020B0503020204020204" pitchFamily="34" charset="-122"/>
              </a:rPr>
              <a:t>任务：</a:t>
            </a:r>
            <a:endParaRPr lang="zh-CN" altLang="en-US" sz="2400" b="1" dirty="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建立不忘初心、牢记使命的制度，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完善坚定维护党中央权威和集中统一领导的各项制度，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健全党的全面领导制度，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健全为人民执政、靠人民执政各项制度，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健全提高党的执政能力和领导水平制度，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完善全面从严治党制度。</a:t>
            </a:r>
          </a:p>
        </p:txBody>
      </p:sp>
      <p:sp>
        <p:nvSpPr>
          <p:cNvPr id="4" name="文本框 3"/>
          <p:cNvSpPr txBox="1"/>
          <p:nvPr/>
        </p:nvSpPr>
        <p:spPr>
          <a:xfrm>
            <a:off x="524510" y="241935"/>
            <a:ext cx="10182860"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sym typeface="+mn-ea"/>
              </a:rPr>
              <a:t>（</a:t>
            </a:r>
            <a:r>
              <a:rPr lang="zh-CN" altLang="en-US" sz="2400" b="1" dirty="0" smtClean="0">
                <a:latin typeface="微软雅黑" panose="020B0503020204020204" pitchFamily="34" charset="-122"/>
                <a:ea typeface="微软雅黑" panose="020B0503020204020204" pitchFamily="34" charset="-122"/>
                <a:sym typeface="+mn-ea"/>
              </a:rPr>
              <a:t>一）坚持</a:t>
            </a:r>
            <a:r>
              <a:rPr lang="zh-CN" altLang="en-US" sz="2400" b="1" dirty="0">
                <a:latin typeface="微软雅黑" panose="020B0503020204020204" pitchFamily="34" charset="-122"/>
                <a:ea typeface="微软雅黑" panose="020B0503020204020204" pitchFamily="34" charset="-122"/>
                <a:sym typeface="+mn-ea"/>
              </a:rPr>
              <a:t>和完善党的领导制度</a:t>
            </a:r>
            <a:r>
              <a:rPr lang="zh-CN" altLang="en-US" sz="2400" b="1" dirty="0" smtClean="0">
                <a:latin typeface="微软雅黑" panose="020B0503020204020204" pitchFamily="34" charset="-122"/>
                <a:ea typeface="微软雅黑" panose="020B0503020204020204" pitchFamily="34" charset="-122"/>
                <a:sym typeface="+mn-ea"/>
              </a:rPr>
              <a:t>体系</a:t>
            </a:r>
            <a:r>
              <a:rPr lang="zh-CN" altLang="en-US" sz="2400" b="1"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sym typeface="+mn-ea"/>
              </a:rPr>
              <a:t>提高</a:t>
            </a:r>
            <a:r>
              <a:rPr lang="zh-CN" altLang="en-US" sz="2400" b="1" dirty="0">
                <a:latin typeface="微软雅黑" panose="020B0503020204020204" pitchFamily="34" charset="-122"/>
                <a:ea typeface="微软雅黑" panose="020B0503020204020204" pitchFamily="34" charset="-122"/>
                <a:sym typeface="+mn-ea"/>
              </a:rPr>
              <a:t>党科学执政、民主执政、依法执政</a:t>
            </a:r>
            <a:r>
              <a:rPr lang="zh-CN" altLang="en-US" sz="2400" b="1" dirty="0" smtClean="0">
                <a:latin typeface="微软雅黑" panose="020B0503020204020204" pitchFamily="34" charset="-122"/>
                <a:ea typeface="微软雅黑" panose="020B0503020204020204" pitchFamily="34" charset="-122"/>
                <a:sym typeface="+mn-ea"/>
              </a:rPr>
              <a:t>水平</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00108"/>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86435" y="1009650"/>
            <a:ext cx="10817225" cy="5231130"/>
          </a:xfrm>
          <a:prstGeom prst="rect">
            <a:avLst/>
          </a:prstGeom>
        </p:spPr>
        <p:txBody>
          <a:bodyPr wrap="square">
            <a:spAutoFit/>
          </a:bodyPr>
          <a:lstStyle/>
          <a:p>
            <a:endParaRPr lang="zh-CN" altLang="en-US" sz="2800" b="1" dirty="0"/>
          </a:p>
          <a:p>
            <a:pPr indent="457200">
              <a:lnSpc>
                <a:spcPct val="150000"/>
              </a:lnSpc>
            </a:pPr>
            <a:r>
              <a:rPr lang="zh-CN" altLang="en-US" sz="2000" dirty="0">
                <a:latin typeface="微软雅黑" panose="020B0503020204020204" pitchFamily="34" charset="-122"/>
                <a:ea typeface="微软雅黑" panose="020B0503020204020204" pitchFamily="34" charset="-122"/>
              </a:rPr>
              <a:t>我国是工人阶级领导的、以工农联盟为基础的人民民主专政的社会主义国家，国家的一切权力属于人民。必须坚持人民主体地位，坚定不移走中国特色社会主义政治发展道路，确保人民依法通过各种途径和形式管理国家事务，管理经济文化事业，管理社会事务</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457200">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rPr>
              <a:t>五个方面的重点任务：</a:t>
            </a:r>
          </a:p>
          <a:p>
            <a:pPr indent="457200">
              <a:lnSpc>
                <a:spcPct val="150000"/>
              </a:lnSpc>
            </a:pPr>
            <a:r>
              <a:rPr lang="zh-CN" altLang="en-US" sz="2400" dirty="0" smtClean="0">
                <a:solidFill>
                  <a:srgbClr val="002060"/>
                </a:solidFill>
                <a:latin typeface="微软雅黑" panose="020B0503020204020204" pitchFamily="34" charset="-122"/>
                <a:ea typeface="微软雅黑" panose="020B0503020204020204" pitchFamily="34" charset="-122"/>
              </a:rPr>
              <a:t>强调</a:t>
            </a:r>
            <a:r>
              <a:rPr lang="zh-CN" altLang="en-US" sz="2400" dirty="0">
                <a:solidFill>
                  <a:srgbClr val="002060"/>
                </a:solidFill>
                <a:latin typeface="微软雅黑" panose="020B0503020204020204" pitchFamily="34" charset="-122"/>
                <a:ea typeface="微软雅黑" panose="020B0503020204020204" pitchFamily="34" charset="-122"/>
              </a:rPr>
              <a:t>要坚持和完善人民代表大会制度这一根本政治制度，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坚持和完善中国共产党领导的多党合作和政治协商制度，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巩固和发展最广泛的爱国统一战线，</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坚持和完善民族区域自治制度，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健全充满活力的基层群众自治制度</a:t>
            </a:r>
            <a:r>
              <a:rPr lang="zh-CN" altLang="en-US" sz="2400" dirty="0" smtClean="0">
                <a:solidFill>
                  <a:srgbClr val="002060"/>
                </a:solidFill>
                <a:latin typeface="微软雅黑" panose="020B0503020204020204" pitchFamily="34" charset="-122"/>
                <a:ea typeface="微软雅黑" panose="020B0503020204020204" pitchFamily="34" charset="-122"/>
              </a:rPr>
              <a:t>。</a:t>
            </a:r>
            <a:endParaRPr lang="zh-CN" altLang="en-US" sz="24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86435" y="441325"/>
            <a:ext cx="9022080" cy="460375"/>
          </a:xfrm>
          <a:prstGeom prst="rect">
            <a:avLst/>
          </a:prstGeom>
          <a:noFill/>
        </p:spPr>
        <p:txBody>
          <a:bodyPr wrap="none" rtlCol="0">
            <a:spAutoFit/>
          </a:bodyPr>
          <a:lstStyle/>
          <a:p>
            <a:pPr algn="l"/>
            <a:r>
              <a:rPr lang="zh-CN" altLang="en-US" sz="2400" b="1" dirty="0">
                <a:latin typeface="微软雅黑" panose="020B0503020204020204" pitchFamily="34" charset="-122"/>
                <a:ea typeface="微软雅黑" panose="020B0503020204020204" pitchFamily="34" charset="-122"/>
                <a:sym typeface="+mn-ea"/>
              </a:rPr>
              <a:t>（二</a:t>
            </a:r>
            <a:r>
              <a:rPr lang="zh-CN" altLang="en-US" sz="2400" b="1" dirty="0" smtClean="0">
                <a:latin typeface="微软雅黑" panose="020B0503020204020204" pitchFamily="34" charset="-122"/>
                <a:ea typeface="微软雅黑" panose="020B0503020204020204" pitchFamily="34" charset="-122"/>
                <a:sym typeface="+mn-ea"/>
              </a:rPr>
              <a:t>）坚持</a:t>
            </a:r>
            <a:r>
              <a:rPr lang="zh-CN" altLang="en-US" sz="2400" b="1" dirty="0">
                <a:latin typeface="微软雅黑" panose="020B0503020204020204" pitchFamily="34" charset="-122"/>
                <a:ea typeface="微软雅黑" panose="020B0503020204020204" pitchFamily="34" charset="-122"/>
                <a:sym typeface="+mn-ea"/>
              </a:rPr>
              <a:t>和完善人民当家作主制度</a:t>
            </a:r>
            <a:r>
              <a:rPr lang="zh-CN" altLang="en-US" sz="2400" b="1" dirty="0" smtClean="0">
                <a:latin typeface="微软雅黑" panose="020B0503020204020204" pitchFamily="34" charset="-122"/>
                <a:ea typeface="微软雅黑" panose="020B0503020204020204" pitchFamily="34" charset="-122"/>
                <a:sym typeface="+mn-ea"/>
              </a:rPr>
              <a:t>体系，发展</a:t>
            </a:r>
            <a:r>
              <a:rPr lang="zh-CN" altLang="en-US" sz="2400" b="1" dirty="0">
                <a:latin typeface="微软雅黑" panose="020B0503020204020204" pitchFamily="34" charset="-122"/>
                <a:ea typeface="微软雅黑" panose="020B0503020204020204" pitchFamily="34" charset="-122"/>
                <a:sym typeface="+mn-ea"/>
              </a:rPr>
              <a:t>社会主义民主政治</a:t>
            </a:r>
            <a:endParaRPr lang="en-US" altLang="zh-CN" sz="24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52475" y="1147445"/>
            <a:ext cx="10684510" cy="5184775"/>
          </a:xfrm>
          <a:prstGeom prst="rect">
            <a:avLst/>
          </a:prstGeom>
        </p:spPr>
        <p:txBody>
          <a:bodyPr wrap="square">
            <a:spAutoFit/>
          </a:bodyPr>
          <a:lstStyle/>
          <a:p>
            <a:endParaRPr lang="zh-CN" altLang="en-US" sz="2400" dirty="0">
              <a:latin typeface="微软雅黑" panose="020B0503020204020204" pitchFamily="34" charset="-122"/>
              <a:ea typeface="微软雅黑" panose="020B0503020204020204" pitchFamily="34" charset="-122"/>
            </a:endParaRPr>
          </a:p>
          <a:p>
            <a:pPr>
              <a:lnSpc>
                <a:spcPct val="120000"/>
              </a:lnSpc>
            </a:pPr>
            <a:r>
              <a:rPr lang="zh-CN" altLang="en-US" sz="3200" dirty="0">
                <a:latin typeface="微软雅黑" panose="020B0503020204020204" pitchFamily="34" charset="-122"/>
                <a:ea typeface="微软雅黑" panose="020B0503020204020204" pitchFamily="34" charset="-122"/>
              </a:rPr>
              <a:t>建设中国特色社会主义法治体系、建设社会主义法治国家是坚持和发展中国特色社会主义的</a:t>
            </a:r>
            <a:r>
              <a:rPr lang="zh-CN" altLang="en-US" sz="3200" b="1" dirty="0">
                <a:solidFill>
                  <a:srgbClr val="C00000"/>
                </a:solidFill>
                <a:latin typeface="微软雅黑" panose="020B0503020204020204" pitchFamily="34" charset="-122"/>
                <a:ea typeface="微软雅黑" panose="020B0503020204020204" pitchFamily="34" charset="-122"/>
              </a:rPr>
              <a:t>内在要求</a:t>
            </a:r>
            <a:r>
              <a:rPr lang="zh-CN" altLang="en-US" sz="3200" dirty="0">
                <a:latin typeface="微软雅黑" panose="020B0503020204020204" pitchFamily="34" charset="-122"/>
                <a:ea typeface="微软雅黑" panose="020B0503020204020204" pitchFamily="34" charset="-122"/>
              </a:rPr>
              <a:t>。</a:t>
            </a:r>
          </a:p>
          <a:p>
            <a:pPr>
              <a:lnSpc>
                <a:spcPct val="160000"/>
              </a:lnSpc>
            </a:pPr>
            <a:endParaRPr lang="zh-CN" altLang="en-US" sz="2400" dirty="0">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rgbClr val="C00000"/>
                </a:solidFill>
                <a:latin typeface="微软雅黑" panose="020B0503020204020204" pitchFamily="34" charset="-122"/>
                <a:ea typeface="微软雅黑" panose="020B0503020204020204" pitchFamily="34" charset="-122"/>
              </a:rPr>
              <a:t>四个</a:t>
            </a:r>
            <a:r>
              <a:rPr lang="zh-CN" altLang="en-US" sz="2400" b="1" dirty="0" smtClean="0">
                <a:solidFill>
                  <a:srgbClr val="C00000"/>
                </a:solidFill>
                <a:latin typeface="微软雅黑" panose="020B0503020204020204" pitchFamily="34" charset="-122"/>
                <a:ea typeface="微软雅黑" panose="020B0503020204020204" pitchFamily="34" charset="-122"/>
              </a:rPr>
              <a:t>方面重要</a:t>
            </a:r>
            <a:r>
              <a:rPr lang="zh-CN" altLang="en-US" sz="2400" b="1" dirty="0">
                <a:solidFill>
                  <a:srgbClr val="C00000"/>
                </a:solidFill>
                <a:latin typeface="微软雅黑" panose="020B0503020204020204" pitchFamily="34" charset="-122"/>
                <a:ea typeface="微软雅黑" panose="020B0503020204020204" pitchFamily="34" charset="-122"/>
              </a:rPr>
              <a:t>部署：</a:t>
            </a: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健全保证宪法全面实施的体制</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机制</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完善立法体制</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机制</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健全社会公平正义法治保障</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制度</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加强对法律实施的监督</a:t>
            </a:r>
          </a:p>
        </p:txBody>
      </p:sp>
      <p:sp>
        <p:nvSpPr>
          <p:cNvPr id="4" name="文本框 3"/>
          <p:cNvSpPr txBox="1"/>
          <p:nvPr/>
        </p:nvSpPr>
        <p:spPr>
          <a:xfrm>
            <a:off x="607060" y="310515"/>
            <a:ext cx="993965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（三） 坚持和完善中国特色社会主义法治体系，提高党依法治国、依法执政能力</a:t>
            </a:r>
            <a:endPar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74395" y="1054735"/>
            <a:ext cx="10791825" cy="5046345"/>
          </a:xfrm>
          <a:prstGeom prst="rect">
            <a:avLst/>
          </a:prstGeom>
        </p:spPr>
        <p:txBody>
          <a:bodyPr wrap="square">
            <a:spAutoFit/>
          </a:bodyPr>
          <a:lstStyle/>
          <a:p>
            <a:endParaRPr lang="zh-CN" altLang="en-US" sz="2800" b="1" dirty="0">
              <a:latin typeface="微软雅黑" panose="020B0503020204020204" pitchFamily="34" charset="-122"/>
              <a:ea typeface="微软雅黑" panose="020B0503020204020204" pitchFamily="34" charset="-122"/>
            </a:endParaRPr>
          </a:p>
          <a:p>
            <a:pPr indent="457200">
              <a:lnSpc>
                <a:spcPct val="150000"/>
              </a:lnSpc>
            </a:pPr>
            <a:r>
              <a:rPr lang="zh-CN" altLang="en-US" sz="2800" dirty="0">
                <a:latin typeface="微软雅黑" panose="020B0503020204020204" pitchFamily="34" charset="-122"/>
                <a:ea typeface="微软雅黑" panose="020B0503020204020204" pitchFamily="34" charset="-122"/>
              </a:rPr>
              <a:t>国家行政管理承担着按照党和国家决策部署推动经济社会发展、管理社会事务、服务人民群众的</a:t>
            </a:r>
            <a:r>
              <a:rPr lang="zh-CN" altLang="en-US" sz="2800" b="1" dirty="0">
                <a:solidFill>
                  <a:srgbClr val="C00000"/>
                </a:solidFill>
                <a:latin typeface="微软雅黑" panose="020B0503020204020204" pitchFamily="34" charset="-122"/>
                <a:ea typeface="微软雅黑" panose="020B0503020204020204" pitchFamily="34" charset="-122"/>
              </a:rPr>
              <a:t>重大职责</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四个方面的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完善国家行政体制</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优化政府职责体系</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优化政府组织结构</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健全充分发挥中央和地方两个积极性体制</a:t>
            </a:r>
            <a:r>
              <a:rPr lang="zh-CN" altLang="en-US" sz="2400" dirty="0" smtClean="0">
                <a:solidFill>
                  <a:srgbClr val="002060"/>
                </a:solidFill>
                <a:latin typeface="微软雅黑" panose="020B0503020204020204" pitchFamily="34" charset="-122"/>
                <a:ea typeface="微软雅黑" panose="020B0503020204020204" pitchFamily="34" charset="-122"/>
              </a:rPr>
              <a:t>机制</a:t>
            </a:r>
            <a:endParaRPr lang="zh-CN" altLang="en-US" sz="24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75640" y="333375"/>
            <a:ext cx="10125710" cy="902970"/>
          </a:xfrm>
          <a:prstGeom prst="rect">
            <a:avLst/>
          </a:prstGeom>
          <a:noFill/>
        </p:spPr>
        <p:txBody>
          <a:bodyPr wrap="squar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（四） 坚持和完善中国特色社会主义行政体制，构建职责明确、依法行政的政府治理体系</a:t>
            </a:r>
            <a:endPar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40502" y="1009384"/>
            <a:ext cx="10311130" cy="5238750"/>
          </a:xfrm>
          <a:prstGeom prst="rect">
            <a:avLst/>
          </a:prstGeom>
        </p:spPr>
        <p:txBody>
          <a:bodyPr wrap="square">
            <a:spAutoFit/>
          </a:bodyPr>
          <a:lstStyle/>
          <a:p>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对</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社会主义基本经济制度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新的概括</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公有制为主体、多种所有制经济共同发展，按劳分配为主体、多种分配方式并存，社会主义市场经济体制等社会主义基本经济制度。</a:t>
            </a:r>
          </a:p>
          <a:p>
            <a:pPr>
              <a:lnSpc>
                <a:spcPct val="130000"/>
              </a:lnSpc>
            </a:pP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五个方面的</a:t>
            </a:r>
            <a:r>
              <a:rPr lang="zh-CN" altLang="en-US" sz="24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毫不动摇巩固和发展公有制经济</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毫不动摇鼓励、支持、引导非公有制经济发展</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坚持按劳分配为主体、多种分配方式并存</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加快完善社会主义市场经济体制</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完善科技创新体制机制，建设更高水平开放型经济新体制</a:t>
            </a:r>
          </a:p>
        </p:txBody>
      </p:sp>
      <p:sp>
        <p:nvSpPr>
          <p:cNvPr id="4" name="文本框 3"/>
          <p:cNvSpPr txBox="1"/>
          <p:nvPr/>
        </p:nvSpPr>
        <p:spPr>
          <a:xfrm>
            <a:off x="945515" y="404495"/>
            <a:ext cx="871728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（五）坚持和完善社会主义基本经济制度，推动经济高质量发展</a:t>
            </a:r>
            <a:endPar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37235" y="918845"/>
            <a:ext cx="10756900" cy="5507990"/>
          </a:xfrm>
          <a:prstGeom prst="rect">
            <a:avLst/>
          </a:prstGeom>
        </p:spPr>
        <p:txBody>
          <a:bodyPr wrap="square">
            <a:spAutoFit/>
          </a:bodyPr>
          <a:lstStyle/>
          <a:p>
            <a:endParaRPr lang="zh-CN" altLang="en-US" sz="2800" b="1" dirty="0"/>
          </a:p>
          <a:p>
            <a:pPr indent="457200">
              <a:lnSpc>
                <a:spcPct val="150000"/>
              </a:lnSpc>
            </a:pPr>
            <a:r>
              <a:rPr sz="2400" dirty="0" err="1">
                <a:latin typeface="微软雅黑" panose="020B0503020204020204" pitchFamily="34" charset="-122"/>
                <a:ea typeface="微软雅黑" panose="020B0503020204020204" pitchFamily="34" charset="-122"/>
              </a:rPr>
              <a:t>发展社会主义先进文化、广泛凝聚人民精神力量，</a:t>
            </a:r>
            <a:r>
              <a:rPr sz="2400" b="1" dirty="0" err="1" smtClean="0">
                <a:solidFill>
                  <a:srgbClr val="C00000"/>
                </a:solidFill>
                <a:latin typeface="微软雅黑" panose="020B0503020204020204" pitchFamily="34" charset="-122"/>
                <a:ea typeface="微软雅黑" panose="020B0503020204020204" pitchFamily="34" charset="-122"/>
              </a:rPr>
              <a:t>是国家治理体系和治理能力现代化的深厚支撑</a:t>
            </a:r>
            <a:r>
              <a:rPr sz="2400" dirty="0" smtClean="0">
                <a:solidFill>
                  <a:srgbClr val="002060"/>
                </a:solidFill>
                <a:latin typeface="微软雅黑" panose="020B0503020204020204" pitchFamily="34" charset="-122"/>
                <a:ea typeface="微软雅黑" panose="020B0503020204020204" pitchFamily="34" charset="-122"/>
              </a:rPr>
              <a:t>。</a:t>
            </a:r>
            <a:endParaRPr lang="zh-CN" altLang="en-US" sz="2400" dirty="0">
              <a:solidFill>
                <a:srgbClr val="002060"/>
              </a:soli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五个方面的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坚持马克思主义在意识形态领域指导地位的根本制度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坚持以社会主义核心价值观引领文化建设制度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健全人民文化权益保障制度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完善坚持正确导向的舆论引导工作机制</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建立健全把社会效益放在首位、社会效益和经济效益相统一的文化创作生产体制机制</a:t>
            </a:r>
          </a:p>
        </p:txBody>
      </p:sp>
      <p:sp>
        <p:nvSpPr>
          <p:cNvPr id="4" name="文本框 3"/>
          <p:cNvSpPr txBox="1"/>
          <p:nvPr/>
        </p:nvSpPr>
        <p:spPr>
          <a:xfrm>
            <a:off x="525780" y="194945"/>
            <a:ext cx="1031938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（六）坚持和完善繁荣发展社会主义先进文化的制度，巩固全体人民团结奋斗的共同思想基础</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68942"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42620" y="838835"/>
            <a:ext cx="10904220" cy="5516245"/>
          </a:xfrm>
          <a:prstGeom prst="rect">
            <a:avLst/>
          </a:prstGeom>
        </p:spPr>
        <p:txBody>
          <a:bodyPr wrap="square">
            <a:spAutoFit/>
          </a:bodyPr>
          <a:lstStyle/>
          <a:p>
            <a:pPr>
              <a:lnSpc>
                <a:spcPct val="140000"/>
              </a:lnSpc>
            </a:pPr>
            <a:endParaRPr lang="zh-CN" altLang="en-US" sz="3200" b="1" dirty="0">
              <a:latin typeface="微软雅黑" panose="020B0503020204020204" pitchFamily="34" charset="-122"/>
              <a:ea typeface="微软雅黑" panose="020B0503020204020204" pitchFamily="34" charset="-122"/>
              <a:sym typeface="+mn-ea"/>
            </a:endParaRPr>
          </a:p>
          <a:p>
            <a:pPr indent="457200">
              <a:lnSpc>
                <a:spcPct val="140000"/>
              </a:lnSpc>
            </a:pPr>
            <a:r>
              <a:rPr sz="2800" dirty="0">
                <a:latin typeface="微软雅黑" panose="020B0503020204020204" pitchFamily="34" charset="-122"/>
                <a:ea typeface="微软雅黑" panose="020B0503020204020204" pitchFamily="34" charset="-122"/>
              </a:rPr>
              <a:t>增进人民福祉、促进人的全面发展是我们党立党为公、执政为民的</a:t>
            </a:r>
            <a:r>
              <a:rPr sz="2800" b="1" dirty="0">
                <a:solidFill>
                  <a:srgbClr val="C00000"/>
                </a:solidFill>
                <a:latin typeface="微软雅黑" panose="020B0503020204020204" pitchFamily="34" charset="-122"/>
                <a:ea typeface="微软雅黑" panose="020B0503020204020204" pitchFamily="34" charset="-122"/>
              </a:rPr>
              <a:t>本质要求</a:t>
            </a:r>
            <a:r>
              <a:rPr sz="2800" dirty="0">
                <a:latin typeface="微软雅黑" panose="020B0503020204020204" pitchFamily="34" charset="-122"/>
                <a:ea typeface="微软雅黑" panose="020B0503020204020204" pitchFamily="34" charset="-122"/>
              </a:rPr>
              <a:t>。</a:t>
            </a:r>
          </a:p>
          <a:p>
            <a:pPr>
              <a:lnSpc>
                <a:spcPct val="140000"/>
              </a:lnSpc>
            </a:pPr>
            <a:endParaRPr lang="zh-CN" altLang="en-US" sz="2400" dirty="0">
              <a:latin typeface="微软雅黑" panose="020B0503020204020204" pitchFamily="34" charset="-122"/>
              <a:ea typeface="微软雅黑" panose="020B0503020204020204" pitchFamily="34" charset="-122"/>
            </a:endParaRPr>
          </a:p>
          <a:p>
            <a:pPr indent="457200">
              <a:lnSpc>
                <a:spcPct val="140000"/>
              </a:lnSpc>
            </a:pPr>
            <a:r>
              <a:rPr lang="zh-CN" altLang="en-US" sz="2800" b="1" dirty="0">
                <a:solidFill>
                  <a:srgbClr val="C00000"/>
                </a:solidFill>
                <a:latin typeface="微软雅黑" panose="020B0503020204020204" pitchFamily="34" charset="-122"/>
                <a:ea typeface="微软雅黑" panose="020B0503020204020204" pitchFamily="34" charset="-122"/>
              </a:rPr>
              <a:t>四个方面的重点</a:t>
            </a:r>
            <a:r>
              <a:rPr lang="zh-CN" altLang="en-US" sz="2800" b="1" dirty="0" smtClean="0">
                <a:solidFill>
                  <a:srgbClr val="C00000"/>
                </a:solidFill>
                <a:latin typeface="微软雅黑" panose="020B0503020204020204" pitchFamily="34" charset="-122"/>
                <a:ea typeface="微软雅黑" panose="020B0503020204020204" pitchFamily="34" charset="-122"/>
              </a:rPr>
              <a:t>任务：</a:t>
            </a:r>
            <a:endParaRPr lang="zh-CN" altLang="en-US" sz="2800" b="1" dirty="0">
              <a:solidFill>
                <a:srgbClr val="C00000"/>
              </a:solidFill>
              <a:latin typeface="微软雅黑" panose="020B0503020204020204" pitchFamily="34" charset="-122"/>
              <a:ea typeface="微软雅黑" panose="020B0503020204020204" pitchFamily="34" charset="-122"/>
            </a:endParaRP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健全有利于更充分更高质量就业的促进机制</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构建服务全民终身学习的教育体系</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完善覆盖全民的社会保障体系</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强化提高人民健康水平的制度</a:t>
            </a:r>
            <a:r>
              <a:rPr lang="zh-CN" altLang="en-US" sz="2800" dirty="0" smtClean="0">
                <a:solidFill>
                  <a:srgbClr val="002060"/>
                </a:solidFill>
                <a:latin typeface="微软雅黑" panose="020B0503020204020204" pitchFamily="34" charset="-122"/>
                <a:ea typeface="微软雅黑" panose="020B0503020204020204" pitchFamily="34" charset="-122"/>
              </a:rPr>
              <a:t>保障</a:t>
            </a:r>
            <a:endParaRPr lang="zh-CN" altLang="en-US" sz="28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5720" y="400050"/>
            <a:ext cx="10941685" cy="497205"/>
          </a:xfrm>
          <a:prstGeom prst="rect">
            <a:avLst/>
          </a:prstGeom>
          <a:noFill/>
        </p:spPr>
        <p:txBody>
          <a:bodyPr wrap="non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（七） 坚持和完善统筹城乡的民生保障制度，满足人民日益增长的美好生活需要</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952069" y="33446"/>
            <a:ext cx="1045808" cy="948933"/>
          </a:xfrm>
          <a:prstGeom prst="rect">
            <a:avLst/>
          </a:prstGeom>
        </p:spPr>
      </p:pic>
      <p:sp>
        <p:nvSpPr>
          <p:cNvPr id="17" name="矩形 16"/>
          <p:cNvSpPr/>
          <p:nvPr/>
        </p:nvSpPr>
        <p:spPr>
          <a:xfrm>
            <a:off x="10651569"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38937" y="982093"/>
            <a:ext cx="10311130" cy="5128895"/>
          </a:xfrm>
          <a:prstGeom prst="rect">
            <a:avLst/>
          </a:prstGeom>
        </p:spPr>
        <p:txBody>
          <a:bodyPr wrap="square">
            <a:spAutoFit/>
          </a:bodyPr>
          <a:lstStyle/>
          <a:p>
            <a:pPr>
              <a:lnSpc>
                <a:spcPct val="130000"/>
              </a:lnSpc>
            </a:pPr>
            <a:endParaRPr lang="zh-CN" altLang="en-US" sz="2800" b="1" dirty="0">
              <a:latin typeface="微软雅黑" panose="020B0503020204020204" pitchFamily="34" charset="-122"/>
              <a:ea typeface="微软雅黑" panose="020B0503020204020204" pitchFamily="34" charset="-122"/>
              <a:sym typeface="+mn-ea"/>
            </a:endParaRPr>
          </a:p>
          <a:p>
            <a:pPr indent="457200">
              <a:lnSpc>
                <a:spcPct val="130000"/>
              </a:lnSpc>
            </a:pPr>
            <a:r>
              <a:rPr sz="2800" dirty="0">
                <a:latin typeface="微软雅黑" panose="020B0503020204020204" pitchFamily="34" charset="-122"/>
                <a:ea typeface="微软雅黑" panose="020B0503020204020204" pitchFamily="34" charset="-122"/>
              </a:rPr>
              <a:t>社会治理是国家治理的</a:t>
            </a:r>
            <a:r>
              <a:rPr sz="2800" b="1" dirty="0">
                <a:solidFill>
                  <a:srgbClr val="C00000"/>
                </a:solidFill>
                <a:latin typeface="微软雅黑" panose="020B0503020204020204" pitchFamily="34" charset="-122"/>
                <a:ea typeface="微软雅黑" panose="020B0503020204020204" pitchFamily="34" charset="-122"/>
              </a:rPr>
              <a:t>重要方面</a:t>
            </a:r>
            <a:r>
              <a:rPr lang="zh-CN" sz="2800" dirty="0">
                <a:solidFill>
                  <a:schemeClr val="tx1"/>
                </a:solidFill>
                <a:latin typeface="微软雅黑" panose="020B0503020204020204" pitchFamily="34" charset="-122"/>
                <a:ea typeface="微软雅黑" panose="020B0503020204020204" pitchFamily="34" charset="-122"/>
              </a:rPr>
              <a:t>。</a:t>
            </a:r>
            <a:endParaRPr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rPr>
              <a:t>五个方面的重点</a:t>
            </a:r>
            <a:r>
              <a:rPr lang="zh-CN" altLang="en-US" sz="2800" b="1" dirty="0" smtClean="0">
                <a:solidFill>
                  <a:srgbClr val="C00000"/>
                </a:solidFill>
                <a:latin typeface="微软雅黑" panose="020B0503020204020204" pitchFamily="34" charset="-122"/>
                <a:ea typeface="微软雅黑" panose="020B0503020204020204" pitchFamily="34" charset="-122"/>
              </a:rPr>
              <a:t>任务：</a:t>
            </a:r>
            <a:endParaRPr lang="zh-CN" altLang="en-US" sz="2800" b="1" dirty="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完善正确处理新形势下人民内部矛盾有效机制</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完善社会治安防控体系</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健全公共安全体制机制</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构建基层社会治理新格局</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完善国家安全体系</a:t>
            </a:r>
          </a:p>
        </p:txBody>
      </p:sp>
      <p:sp>
        <p:nvSpPr>
          <p:cNvPr id="4" name="文本框 3"/>
          <p:cNvSpPr txBox="1"/>
          <p:nvPr/>
        </p:nvSpPr>
        <p:spPr>
          <a:xfrm>
            <a:off x="15240" y="404495"/>
            <a:ext cx="1103249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（八）  坚持和完善共建共治共享的社会治理制度，保持社会稳定、维护国家安全</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87720" y="1564005"/>
            <a:ext cx="5582285" cy="4707890"/>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2019年4月3日，中南海怀仁堂。习近平总书记主持召开全会文件起草组第一次全体会议。自此之后的200多个日日夜夜，全会《决定》起草工作始终在习近平总书记直接领导下进行。</a:t>
            </a:r>
          </a:p>
          <a:p>
            <a:pPr indent="457200">
              <a:lnSpc>
                <a:spcPct val="150000"/>
              </a:lnSpc>
            </a:pPr>
            <a:r>
              <a:rPr lang="zh-CN" altLang="en-US" sz="2000" dirty="0">
                <a:latin typeface="微软雅黑" panose="020B0503020204020204" pitchFamily="34" charset="-122"/>
                <a:ea typeface="微软雅黑" panose="020B0503020204020204" pitchFamily="34" charset="-122"/>
              </a:rPr>
              <a:t>2次主持召开全会文件起草组全体会议，4次主持召开中央政治局常委会会议，2次主持召开中央政治局会议，无数次审阅批改文件稿；从提纲框架方案到送审稿，对上报的每一稿都认真审阅、提出要求……习近平总书记对全会《决定》起草工作倾注了大量心血。</a:t>
            </a: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112643" name="Picture 3" descr="C:\Documents and Settings\SDX\My Documents\My Pictures\timg (1).jpg"/>
          <p:cNvPicPr>
            <a:picLocks noChangeAspect="1" noChangeArrowheads="1"/>
          </p:cNvPicPr>
          <p:nvPr/>
        </p:nvPicPr>
        <p:blipFill>
          <a:blip r:embed="rId4" cstate="print">
            <a:lum bright="17000"/>
          </a:blip>
          <a:srcRect/>
          <a:stretch>
            <a:fillRect/>
          </a:stretch>
        </p:blipFill>
        <p:spPr bwMode="auto">
          <a:xfrm>
            <a:off x="775335" y="1868170"/>
            <a:ext cx="4869180" cy="4152265"/>
          </a:xfrm>
          <a:prstGeom prst="rect">
            <a:avLst/>
          </a:prstGeom>
          <a:noFill/>
          <a:effectLst>
            <a:outerShdw blurRad="546100" dist="1231900" dir="9180000" sx="90000" sy="90000" algn="ctr" rotWithShape="0">
              <a:srgbClr val="000000">
                <a:alpha val="0"/>
              </a:srgbClr>
            </a:outerShdw>
          </a:effectLst>
        </p:spPr>
      </p:pic>
      <p:sp>
        <p:nvSpPr>
          <p:cNvPr id="6" name="矩形 5"/>
          <p:cNvSpPr/>
          <p:nvPr/>
        </p:nvSpPr>
        <p:spPr>
          <a:xfrm>
            <a:off x="452120" y="222250"/>
            <a:ext cx="10325735" cy="977265"/>
          </a:xfrm>
          <a:prstGeom prst="rect">
            <a:avLst/>
          </a:prstGeom>
        </p:spPr>
        <p:txBody>
          <a:bodyPr wrap="square">
            <a:spAutoFit/>
          </a:bodyPr>
          <a:lstStyle/>
          <a:p>
            <a:pPr>
              <a:lnSpc>
                <a:spcPct val="120000"/>
              </a:lnSpc>
            </a:pP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中共中央关于坚持和完善中国特色社会主义制度、推进国家治理体系和治理能力现代化若干重大问题的决定</a:t>
            </a: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诞生记：</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66800" y="1260475"/>
            <a:ext cx="10472420" cy="4912995"/>
          </a:xfrm>
          <a:prstGeom prst="rect">
            <a:avLst/>
          </a:prstGeom>
        </p:spPr>
        <p:txBody>
          <a:bodyPr wrap="square">
            <a:spAutoFit/>
          </a:bodyPr>
          <a:lstStyle/>
          <a:p>
            <a:pPr>
              <a:lnSpc>
                <a:spcPct val="140000"/>
              </a:lnSpc>
            </a:pPr>
            <a:endParaRPr sz="2800" dirty="0">
              <a:latin typeface="仿宋" panose="02010609060101010101" pitchFamily="49" charset="-122"/>
              <a:ea typeface="仿宋" panose="02010609060101010101" pitchFamily="49" charset="-122"/>
            </a:endParaRPr>
          </a:p>
          <a:p>
            <a:pPr indent="457200">
              <a:lnSpc>
                <a:spcPct val="140000"/>
              </a:lnSpc>
            </a:pPr>
            <a:r>
              <a:rPr sz="2800" dirty="0">
                <a:solidFill>
                  <a:srgbClr val="002060"/>
                </a:solidFill>
                <a:latin typeface="微软雅黑" panose="020B0503020204020204" pitchFamily="34" charset="-122"/>
                <a:ea typeface="微软雅黑" panose="020B0503020204020204" pitchFamily="34" charset="-122"/>
              </a:rPr>
              <a:t>生态文明建设是关系中华民族永续发展的</a:t>
            </a:r>
            <a:r>
              <a:rPr sz="2800" b="1" dirty="0">
                <a:solidFill>
                  <a:srgbClr val="C00000"/>
                </a:solidFill>
                <a:latin typeface="微软雅黑" panose="020B0503020204020204" pitchFamily="34" charset="-122"/>
                <a:ea typeface="微软雅黑" panose="020B0503020204020204" pitchFamily="34" charset="-122"/>
              </a:rPr>
              <a:t>千年大计</a:t>
            </a:r>
            <a:r>
              <a:rPr lang="zh-CN" sz="2800" dirty="0">
                <a:solidFill>
                  <a:srgbClr val="002060"/>
                </a:solidFill>
                <a:latin typeface="微软雅黑" panose="020B0503020204020204" pitchFamily="34" charset="-122"/>
                <a:ea typeface="微软雅黑" panose="020B0503020204020204" pitchFamily="34" charset="-122"/>
              </a:rPr>
              <a:t>。</a:t>
            </a:r>
            <a:endParaRPr sz="2800" dirty="0">
              <a:solidFill>
                <a:srgbClr val="002060"/>
              </a:solidFill>
              <a:latin typeface="微软雅黑" panose="020B0503020204020204" pitchFamily="34" charset="-122"/>
              <a:ea typeface="微软雅黑" panose="020B0503020204020204" pitchFamily="34" charset="-122"/>
            </a:endParaRPr>
          </a:p>
          <a:p>
            <a:pPr>
              <a:lnSpc>
                <a:spcPct val="140000"/>
              </a:lnSpc>
            </a:pPr>
            <a:endParaRPr lang="zh-CN" altLang="en-US" sz="2800" dirty="0">
              <a:solidFill>
                <a:srgbClr val="002060"/>
              </a:solidFill>
              <a:latin typeface="微软雅黑" panose="020B0503020204020204" pitchFamily="34" charset="-122"/>
              <a:ea typeface="微软雅黑" panose="020B0503020204020204" pitchFamily="34" charset="-122"/>
            </a:endParaRPr>
          </a:p>
          <a:p>
            <a:pPr indent="457200">
              <a:lnSpc>
                <a:spcPct val="140000"/>
              </a:lnSpc>
            </a:pPr>
            <a:r>
              <a:rPr lang="zh-CN" altLang="en-US" sz="2800" b="1" dirty="0">
                <a:solidFill>
                  <a:srgbClr val="C00000"/>
                </a:solidFill>
                <a:latin typeface="微软雅黑" panose="020B0503020204020204" pitchFamily="34" charset="-122"/>
                <a:ea typeface="微软雅黑" panose="020B0503020204020204" pitchFamily="34" charset="-122"/>
              </a:rPr>
              <a:t>四个方面的</a:t>
            </a:r>
            <a:r>
              <a:rPr lang="zh-CN" altLang="en-US" sz="2800" b="1" dirty="0" smtClean="0">
                <a:solidFill>
                  <a:srgbClr val="C00000"/>
                </a:solidFill>
                <a:latin typeface="微软雅黑" panose="020B0503020204020204" pitchFamily="34" charset="-122"/>
                <a:ea typeface="微软雅黑" panose="020B0503020204020204" pitchFamily="34" charset="-122"/>
              </a:rPr>
              <a:t>部署：</a:t>
            </a:r>
            <a:endParaRPr lang="zh-CN" altLang="en-US" sz="2800" b="1" dirty="0">
              <a:solidFill>
                <a:srgbClr val="C00000"/>
              </a:solidFill>
              <a:latin typeface="微软雅黑" panose="020B0503020204020204" pitchFamily="34" charset="-122"/>
              <a:ea typeface="微软雅黑" panose="020B0503020204020204" pitchFamily="34" charset="-122"/>
            </a:endParaRP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实行最严格的生态环境保护制度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全面建立资源高效利用制度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健全生态保护和修复制度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严明生态环境保护责任制度</a:t>
            </a:r>
          </a:p>
        </p:txBody>
      </p:sp>
      <p:sp>
        <p:nvSpPr>
          <p:cNvPr id="4" name="文本框 3"/>
          <p:cNvSpPr txBox="1"/>
          <p:nvPr/>
        </p:nvSpPr>
        <p:spPr>
          <a:xfrm>
            <a:off x="690245" y="404495"/>
            <a:ext cx="859409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（九）  坚持和完善生态文明制度体系，促进人与自然和谐共生</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78327" y="1669158"/>
            <a:ext cx="9850396" cy="4338320"/>
          </a:xfrm>
          <a:prstGeom prst="rect">
            <a:avLst/>
          </a:prstGeom>
        </p:spPr>
        <p:txBody>
          <a:bodyPr wrap="square">
            <a:spAutoFit/>
          </a:bodyPr>
          <a:lstStyle/>
          <a:p>
            <a:endParaRPr sz="2400" dirty="0">
              <a:latin typeface="仿宋" panose="02010609060101010101" pitchFamily="49" charset="-122"/>
              <a:ea typeface="仿宋" panose="02010609060101010101" pitchFamily="49" charset="-122"/>
            </a:endParaRPr>
          </a:p>
          <a:p>
            <a:pPr indent="457200">
              <a:lnSpc>
                <a:spcPct val="150000"/>
              </a:lnSpc>
            </a:pPr>
            <a:r>
              <a:rPr sz="2400" dirty="0">
                <a:solidFill>
                  <a:srgbClr val="002060"/>
                </a:solidFill>
                <a:latin typeface="微软雅黑" panose="020B0503020204020204" pitchFamily="34" charset="-122"/>
                <a:ea typeface="微软雅黑" panose="020B0503020204020204" pitchFamily="34" charset="-122"/>
              </a:rPr>
              <a:t>人民军队是中国特色社会主义的</a:t>
            </a:r>
            <a:r>
              <a:rPr sz="2400" b="1" dirty="0">
                <a:solidFill>
                  <a:srgbClr val="C00000"/>
                </a:solidFill>
                <a:latin typeface="微软雅黑" panose="020B0503020204020204" pitchFamily="34" charset="-122"/>
                <a:ea typeface="微软雅黑" panose="020B0503020204020204" pitchFamily="34" charset="-122"/>
              </a:rPr>
              <a:t>坚强柱石</a:t>
            </a:r>
            <a:r>
              <a:rPr sz="2400" dirty="0">
                <a:solidFill>
                  <a:srgbClr val="002060"/>
                </a:solidFill>
                <a:latin typeface="微软雅黑" panose="020B0503020204020204" pitchFamily="34" charset="-122"/>
                <a:ea typeface="微软雅黑" panose="020B0503020204020204" pitchFamily="34" charset="-122"/>
              </a:rPr>
              <a:t>，党对人民军队的绝对领导是人民军队的建军之本、强军之魂</a:t>
            </a:r>
            <a:r>
              <a:rPr lang="zh-CN" sz="2400" dirty="0">
                <a:solidFill>
                  <a:srgbClr val="002060"/>
                </a:solidFill>
                <a:latin typeface="微软雅黑" panose="020B0503020204020204" pitchFamily="34" charset="-122"/>
                <a:ea typeface="微软雅黑" panose="020B0503020204020204" pitchFamily="34" charset="-122"/>
              </a:rPr>
              <a:t>。</a:t>
            </a:r>
            <a:endParaRPr sz="2400" dirty="0">
              <a:solidFill>
                <a:srgbClr val="002060"/>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rgbClr val="002060"/>
              </a:soli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三个方面的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强调要坚持人民军队最高领导权和指挥权属于党中央</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健全人民军队党的建设制度体系</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把党对人民军队的绝对领导贯彻到军队建设各领域全过程</a:t>
            </a:r>
          </a:p>
        </p:txBody>
      </p:sp>
      <p:sp>
        <p:nvSpPr>
          <p:cNvPr id="4" name="文本框 3"/>
          <p:cNvSpPr txBox="1"/>
          <p:nvPr/>
        </p:nvSpPr>
        <p:spPr>
          <a:xfrm>
            <a:off x="331470" y="333375"/>
            <a:ext cx="1062037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  坚持和完善党对人民军队的绝对领导制度，确保人民军队忠实履行新时代使命任务。</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74327" y="613783"/>
            <a:ext cx="10892118" cy="5802630"/>
          </a:xfrm>
          <a:prstGeom prst="rect">
            <a:avLst/>
          </a:prstGeom>
        </p:spPr>
        <p:txBody>
          <a:bodyPr wrap="square">
            <a:spAutoFit/>
          </a:bodyPr>
          <a:lstStyle/>
          <a:p>
            <a:pPr>
              <a:lnSpc>
                <a:spcPct val="110000"/>
              </a:lnSpc>
            </a:pP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a:latin typeface="仿宋" panose="02010609060101010101" pitchFamily="49" charset="-122"/>
              <a:ea typeface="仿宋" panose="02010609060101010101" pitchFamily="49" charset="-122"/>
            </a:endParaRPr>
          </a:p>
          <a:p>
            <a:pPr indent="457200">
              <a:lnSpc>
                <a:spcPct val="140000"/>
              </a:lnSpc>
            </a:pPr>
            <a:r>
              <a:rPr sz="2400" dirty="0">
                <a:latin typeface="微软雅黑" panose="020B0503020204020204" pitchFamily="34" charset="-122"/>
                <a:ea typeface="微软雅黑" panose="020B0503020204020204" pitchFamily="34" charset="-122"/>
                <a:cs typeface="微软雅黑" panose="020B0503020204020204" pitchFamily="34" charset="-122"/>
              </a:rPr>
              <a:t>“</a:t>
            </a:r>
            <a:r>
              <a:rPr sz="2400" dirty="0" err="1">
                <a:latin typeface="微软雅黑" panose="020B0503020204020204" pitchFamily="34" charset="-122"/>
                <a:ea typeface="微软雅黑" panose="020B0503020204020204" pitchFamily="34" charset="-122"/>
                <a:cs typeface="微软雅黑" panose="020B0503020204020204" pitchFamily="34" charset="-122"/>
              </a:rPr>
              <a:t>一国两制”是党领导人民实现祖国和平统一的一项重要制度，是中国特色社会主义的一个</a:t>
            </a:r>
            <a:r>
              <a:rPr sz="24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伟大创举</a:t>
            </a:r>
            <a:r>
              <a:rPr lang="zh-CN" sz="24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40000"/>
              </a:lnSpc>
            </a:pPr>
            <a:r>
              <a:rPr lang="en-US" altLang="zh-CN"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强调：</a:t>
            </a:r>
            <a:endParaRPr lang="zh-CN"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40000"/>
              </a:lnSpc>
            </a:pP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全面准确贯彻</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“一国两制”“港人治港”“澳人治澳”</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、高度自治的方针</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，维护</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宪法和基本法确定的宪制秩序</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，提高</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特别行政区依法治理能力和</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水平</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健全</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央依照宪法和基本法对特别行政区行使全面管治权的制度，完善中央对特别行政区行政长官和主要官员的任免制度和机制、全国人大常委会对基本法的解释制度，建立健全特别行政区维护国家安全的法律制度和执行机制，支持特别行政区强化执法力量，健全特别行政区行政长官对中央政府负责的制度，完善香港、澳门融入国家发展大局、同内地优势互补、协同发展机制，坚决防范和遏制外部势力干预港澳事务和进行分裂、颠覆、渗透、破坏活动；坚定推进祖国和平统一进程，推动两岸就和平发展达成制度性安排，团结广大台湾同胞共同反对“台独”、促进</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统一</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 name="文本框 3"/>
          <p:cNvSpPr txBox="1"/>
          <p:nvPr/>
        </p:nvSpPr>
        <p:spPr>
          <a:xfrm>
            <a:off x="793115" y="441325"/>
            <a:ext cx="8898890" cy="460375"/>
          </a:xfrm>
          <a:prstGeom prst="rect">
            <a:avLst/>
          </a:prstGeom>
          <a:noFill/>
        </p:spPr>
        <p:txBody>
          <a:bodyPr wrap="none" rtlCol="0">
            <a:spAutoFit/>
          </a:bodyPr>
          <a:lstStyle/>
          <a:p>
            <a:pPr algn="l"/>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（十一）  坚持和完善“一国两制”制度体系，推进祖国和平统一</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65313" y="982345"/>
            <a:ext cx="10863470" cy="5178425"/>
          </a:xfrm>
          <a:prstGeom prst="rect">
            <a:avLst/>
          </a:prstGeom>
        </p:spPr>
        <p:txBody>
          <a:bodyPr wrap="square">
            <a:spAutoFit/>
          </a:bodyPr>
          <a:lstStyle/>
          <a:p>
            <a:endParaRPr lang="en-US" sz="2400" dirty="0" smtClean="0">
              <a:latin typeface="仿宋" panose="02010609060101010101" pitchFamily="49" charset="-122"/>
              <a:ea typeface="仿宋" panose="02010609060101010101" pitchFamily="49" charset="-122"/>
            </a:endParaRPr>
          </a:p>
          <a:p>
            <a:pPr>
              <a:lnSpc>
                <a:spcPct val="130000"/>
              </a:lnSpc>
            </a:pPr>
            <a:endParaRPr sz="2800" dirty="0">
              <a:latin typeface="微软雅黑" panose="020B0503020204020204" pitchFamily="34" charset="-122"/>
              <a:ea typeface="微软雅黑" panose="020B0503020204020204" pitchFamily="34" charset="-122"/>
            </a:endParaRPr>
          </a:p>
          <a:p>
            <a:pPr indent="457200">
              <a:lnSpc>
                <a:spcPct val="130000"/>
              </a:lnSpc>
            </a:pPr>
            <a:r>
              <a:rPr sz="2400" dirty="0">
                <a:latin typeface="微软雅黑" panose="020B0503020204020204" pitchFamily="34" charset="-122"/>
                <a:ea typeface="微软雅黑" panose="020B0503020204020204" pitchFamily="34" charset="-122"/>
              </a:rPr>
              <a:t>坚持和完善独立自主的和平外交政策，推动构建</a:t>
            </a:r>
            <a:r>
              <a:rPr sz="2400" dirty="0">
                <a:solidFill>
                  <a:srgbClr val="C00000"/>
                </a:solidFill>
                <a:latin typeface="微软雅黑" panose="020B0503020204020204" pitchFamily="34" charset="-122"/>
                <a:ea typeface="微软雅黑" panose="020B0503020204020204" pitchFamily="34" charset="-122"/>
              </a:rPr>
              <a:t>人类命运共同体</a:t>
            </a:r>
            <a:r>
              <a:rPr sz="2400" dirty="0">
                <a:latin typeface="微软雅黑" panose="020B0503020204020204" pitchFamily="34" charset="-122"/>
                <a:ea typeface="微软雅黑" panose="020B0503020204020204" pitchFamily="34" charset="-122"/>
              </a:rPr>
              <a:t>。《决定》指出，推动党和国家事业发展需要和平国际环境和良好外部条件。</a:t>
            </a:r>
          </a:p>
          <a:p>
            <a:pPr indent="457200">
              <a:lnSpc>
                <a:spcPct val="130000"/>
              </a:lnSpc>
            </a:pPr>
            <a:endParaRPr lang="en-US" altLang="zh-CN" sz="2000" dirty="0">
              <a:latin typeface="微软雅黑" panose="020B0503020204020204" pitchFamily="34" charset="-122"/>
              <a:ea typeface="微软雅黑" panose="020B0503020204020204" pitchFamily="34" charset="-122"/>
            </a:endParaRPr>
          </a:p>
          <a:p>
            <a:pPr indent="457200">
              <a:lnSpc>
                <a:spcPct val="130000"/>
              </a:lnSpc>
            </a:pPr>
            <a:r>
              <a:rPr lang="zh-CN" altLang="en-US" sz="2800" dirty="0" smtClean="0">
                <a:solidFill>
                  <a:srgbClr val="C00000"/>
                </a:solidFill>
                <a:latin typeface="微软雅黑" panose="020B0503020204020204" pitchFamily="34" charset="-122"/>
                <a:ea typeface="微软雅黑" panose="020B0503020204020204" pitchFamily="34" charset="-122"/>
              </a:rPr>
              <a:t>四个方面的部署：</a:t>
            </a:r>
            <a:endParaRPr lang="en-US" altLang="zh-CN" sz="2800" dirty="0" smtClean="0">
              <a:solidFill>
                <a:srgbClr val="C0000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健全</a:t>
            </a:r>
            <a:r>
              <a:rPr lang="zh-CN" altLang="zh-CN" sz="2800" dirty="0">
                <a:solidFill>
                  <a:srgbClr val="002060"/>
                </a:solidFill>
                <a:latin typeface="微软雅黑" panose="020B0503020204020204" pitchFamily="34" charset="-122"/>
                <a:ea typeface="微软雅黑" panose="020B0503020204020204" pitchFamily="34" charset="-122"/>
              </a:rPr>
              <a:t>党对外事工作领导体制</a:t>
            </a:r>
            <a:r>
              <a:rPr lang="zh-CN" altLang="zh-CN" sz="2800" dirty="0" smtClean="0">
                <a:solidFill>
                  <a:srgbClr val="002060"/>
                </a:solidFill>
                <a:latin typeface="微软雅黑" panose="020B0503020204020204" pitchFamily="34" charset="-122"/>
                <a:ea typeface="微软雅黑" panose="020B0503020204020204" pitchFamily="34" charset="-122"/>
              </a:rPr>
              <a:t>机制</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完善</a:t>
            </a:r>
            <a:r>
              <a:rPr lang="zh-CN" altLang="zh-CN" sz="2800" dirty="0">
                <a:solidFill>
                  <a:srgbClr val="002060"/>
                </a:solidFill>
                <a:latin typeface="微软雅黑" panose="020B0503020204020204" pitchFamily="34" charset="-122"/>
                <a:ea typeface="微软雅黑" panose="020B0503020204020204" pitchFamily="34" charset="-122"/>
              </a:rPr>
              <a:t>全方位外交</a:t>
            </a:r>
            <a:r>
              <a:rPr lang="zh-CN" altLang="zh-CN" sz="2800" dirty="0" smtClean="0">
                <a:solidFill>
                  <a:srgbClr val="002060"/>
                </a:solidFill>
                <a:latin typeface="微软雅黑" panose="020B0503020204020204" pitchFamily="34" charset="-122"/>
                <a:ea typeface="微软雅黑" panose="020B0503020204020204" pitchFamily="34" charset="-122"/>
              </a:rPr>
              <a:t>布局</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推进</a:t>
            </a:r>
            <a:r>
              <a:rPr lang="zh-CN" altLang="zh-CN" sz="2800" dirty="0">
                <a:solidFill>
                  <a:srgbClr val="002060"/>
                </a:solidFill>
                <a:latin typeface="微软雅黑" panose="020B0503020204020204" pitchFamily="34" charset="-122"/>
                <a:ea typeface="微软雅黑" panose="020B0503020204020204" pitchFamily="34" charset="-122"/>
              </a:rPr>
              <a:t>合作共赢的开放体系</a:t>
            </a:r>
            <a:r>
              <a:rPr lang="zh-CN" altLang="zh-CN" sz="2800" dirty="0" smtClean="0">
                <a:solidFill>
                  <a:srgbClr val="002060"/>
                </a:solidFill>
                <a:latin typeface="微软雅黑" panose="020B0503020204020204" pitchFamily="34" charset="-122"/>
                <a:ea typeface="微软雅黑" panose="020B0503020204020204" pitchFamily="34" charset="-122"/>
              </a:rPr>
              <a:t>建设</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积极</a:t>
            </a:r>
            <a:r>
              <a:rPr lang="zh-CN" altLang="zh-CN" sz="2800" dirty="0">
                <a:solidFill>
                  <a:srgbClr val="002060"/>
                </a:solidFill>
                <a:latin typeface="微软雅黑" panose="020B0503020204020204" pitchFamily="34" charset="-122"/>
                <a:ea typeface="微软雅黑" panose="020B0503020204020204" pitchFamily="34" charset="-122"/>
              </a:rPr>
              <a:t>参与全球治理体系改革和</a:t>
            </a:r>
            <a:r>
              <a:rPr lang="zh-CN" altLang="zh-CN" sz="2800" dirty="0" smtClean="0">
                <a:solidFill>
                  <a:srgbClr val="002060"/>
                </a:solidFill>
                <a:latin typeface="微软雅黑" panose="020B0503020204020204" pitchFamily="34" charset="-122"/>
                <a:ea typeface="微软雅黑" panose="020B0503020204020204" pitchFamily="34" charset="-122"/>
              </a:rPr>
              <a:t>建设</a:t>
            </a:r>
          </a:p>
        </p:txBody>
      </p:sp>
      <p:sp>
        <p:nvSpPr>
          <p:cNvPr id="4" name="文本框 3"/>
          <p:cNvSpPr txBox="1"/>
          <p:nvPr/>
        </p:nvSpPr>
        <p:spPr>
          <a:xfrm>
            <a:off x="525780" y="422910"/>
            <a:ext cx="10027285" cy="497205"/>
          </a:xfrm>
          <a:prstGeom prst="rect">
            <a:avLst/>
          </a:prstGeom>
          <a:noFill/>
        </p:spPr>
        <p:txBody>
          <a:bodyPr wrap="non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（十二） 坚持和完善独立自主的和平外交政策，推动构建人类命运共同体</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92913" y="982078"/>
            <a:ext cx="9878316" cy="5169535"/>
          </a:xfrm>
          <a:prstGeom prst="rect">
            <a:avLst/>
          </a:prstGeom>
        </p:spPr>
        <p:txBody>
          <a:bodyPr wrap="square">
            <a:spAutoFit/>
          </a:bodyPr>
          <a:lstStyle/>
          <a:p>
            <a:endParaRPr sz="2400" dirty="0">
              <a:latin typeface="仿宋" panose="02010609060101010101" pitchFamily="49" charset="-122"/>
              <a:ea typeface="仿宋" panose="02010609060101010101" pitchFamily="49" charset="-122"/>
            </a:endParaRPr>
          </a:p>
          <a:p>
            <a:pPr>
              <a:lnSpc>
                <a:spcPct val="150000"/>
              </a:lnSpc>
            </a:pPr>
            <a:endParaRPr lang="en-US" sz="2000" dirty="0" smtClean="0">
              <a:latin typeface="黑体" panose="02010609060101010101" pitchFamily="3" charset="-122"/>
              <a:ea typeface="黑体" panose="02010609060101010101" pitchFamily="3" charset="-122"/>
            </a:endParaRPr>
          </a:p>
          <a:p>
            <a:pPr>
              <a:lnSpc>
                <a:spcPct val="150000"/>
              </a:lnSpc>
            </a:pPr>
            <a:r>
              <a:rPr lang="en-US" sz="2000" dirty="0" smtClean="0">
                <a:latin typeface="黑体" panose="02010609060101010101" pitchFamily="3" charset="-122"/>
                <a:ea typeface="黑体" panose="02010609060101010101" pitchFamily="3" charset="-122"/>
              </a:rPr>
              <a:t>  </a:t>
            </a:r>
            <a:r>
              <a:rPr lang="en-US" sz="2400" dirty="0" smtClean="0">
                <a:latin typeface="微软雅黑" panose="020B0503020204020204" pitchFamily="34" charset="-122"/>
                <a:ea typeface="微软雅黑" panose="020B0503020204020204" pitchFamily="34" charset="-122"/>
                <a:cs typeface="微软雅黑" panose="020B0503020204020204" pitchFamily="34" charset="-122"/>
              </a:rPr>
              <a:t>  </a:t>
            </a:r>
            <a:r>
              <a:rPr sz="2400" dirty="0" smtClean="0">
                <a:latin typeface="微软雅黑" panose="020B0503020204020204" pitchFamily="34" charset="-122"/>
                <a:ea typeface="微软雅黑" panose="020B0503020204020204" pitchFamily="34" charset="-122"/>
                <a:cs typeface="微软雅黑" panose="020B0503020204020204" pitchFamily="34" charset="-122"/>
              </a:rPr>
              <a:t>党和国家监督体系是党在长期执政条件下实现</a:t>
            </a:r>
            <a:r>
              <a:rPr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自我净化、自我完善、自我革新、自我提高</a:t>
            </a:r>
            <a:r>
              <a:rPr sz="2400" dirty="0" smtClean="0">
                <a:latin typeface="微软雅黑" panose="020B0503020204020204" pitchFamily="34" charset="-122"/>
                <a:ea typeface="微软雅黑" panose="020B0503020204020204" pitchFamily="34" charset="-122"/>
                <a:cs typeface="微软雅黑" panose="020B0503020204020204" pitchFamily="34" charset="-122"/>
              </a:rPr>
              <a:t>的</a:t>
            </a:r>
            <a:r>
              <a:rPr sz="2400" b="1" dirty="0" smtClean="0">
                <a:latin typeface="微软雅黑" panose="020B0503020204020204" pitchFamily="34" charset="-122"/>
                <a:ea typeface="微软雅黑" panose="020B0503020204020204" pitchFamily="34" charset="-122"/>
                <a:cs typeface="微软雅黑" panose="020B0503020204020204" pitchFamily="34" charset="-122"/>
              </a:rPr>
              <a:t>重要制度保障</a:t>
            </a:r>
            <a:r>
              <a:rPr sz="2400" dirty="0">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三</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方面的重点</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任务</a:t>
            </a:r>
            <a:r>
              <a:rPr lang="zh-CN" altLang="en-US"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健全</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党和国家监督</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制度</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完善</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权力配置和运行制约</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机制</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构建</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一体推进不敢腐、不能腐、不想腐体制</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机制</a:t>
            </a:r>
          </a:p>
        </p:txBody>
      </p:sp>
      <p:sp>
        <p:nvSpPr>
          <p:cNvPr id="4" name="文本框 3"/>
          <p:cNvSpPr txBox="1"/>
          <p:nvPr/>
        </p:nvSpPr>
        <p:spPr>
          <a:xfrm>
            <a:off x="525780" y="333375"/>
            <a:ext cx="11253470" cy="53403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（十三） 坚持和完善党和国家监督体系，强化对权力运行的制约和监督</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00" name="文本框 99"/>
          <p:cNvSpPr txBox="1"/>
          <p:nvPr/>
        </p:nvSpPr>
        <p:spPr>
          <a:xfrm>
            <a:off x="986790" y="1934210"/>
            <a:ext cx="10380345" cy="3752215"/>
          </a:xfrm>
          <a:prstGeom prst="rect">
            <a:avLst/>
          </a:prstGeom>
          <a:noFill/>
          <a:ln w="9525">
            <a:noFill/>
          </a:ln>
        </p:spPr>
        <p:txBody>
          <a:bodyPr wrap="square">
            <a:spAutoFit/>
          </a:bodyPr>
          <a:lstStyle/>
          <a:p>
            <a:pPr indent="612140">
              <a:lnSpc>
                <a:spcPct val="17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a:t>
            </a:r>
            <a:r>
              <a:rPr lang="zh-CN" sz="2800" dirty="0">
                <a:latin typeface="微软雅黑" panose="020B0503020204020204" pitchFamily="34" charset="-122"/>
                <a:ea typeface="微软雅黑" panose="020B0503020204020204" pitchFamily="34" charset="-122"/>
                <a:cs typeface="微软雅黑" panose="020B0503020204020204" pitchFamily="34" charset="-122"/>
              </a:rPr>
              <a:t>全党全国各族人民要更加紧密地团结在以习近平同志为核心的党中央周围，坚定信心，保持定力，锐意进取，开拓创新，为坚持和完善中国特色社会主义制度、推进国家治理体系和治理能力现代化，实现“两个一百年”奋斗目标、实现中华民族伟大复兴的中国梦而努力奋斗!</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gradFill flip="none" rotWithShape="1">
            <a:gsLst>
              <a:gs pos="0">
                <a:srgbClr val="701B32">
                  <a:shade val="30000"/>
                  <a:satMod val="115000"/>
                </a:srgbClr>
              </a:gs>
              <a:gs pos="50000">
                <a:srgbClr val="701B32">
                  <a:shade val="67500"/>
                  <a:satMod val="115000"/>
                </a:srgbClr>
              </a:gs>
              <a:gs pos="100000">
                <a:srgbClr val="701B32">
                  <a:shade val="100000"/>
                  <a:satMod val="11500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a:p>
        </p:txBody>
      </p:sp>
      <p:pic>
        <p:nvPicPr>
          <p:cNvPr id="51203" name="Picture 7" descr="3"/>
          <p:cNvPicPr>
            <a:picLocks noChangeAspect="1" noChangeArrowheads="1"/>
          </p:cNvPicPr>
          <p:nvPr/>
        </p:nvPicPr>
        <p:blipFill>
          <a:blip r:embed="rId3" cstate="print"/>
          <a:srcRect/>
          <a:stretch>
            <a:fillRect/>
          </a:stretch>
        </p:blipFill>
        <p:spPr bwMode="auto">
          <a:xfrm>
            <a:off x="5525111" y="2421121"/>
            <a:ext cx="1128860" cy="2478088"/>
          </a:xfrm>
          <a:prstGeom prst="rect">
            <a:avLst/>
          </a:prstGeom>
          <a:noFill/>
          <a:ln w="9525">
            <a:noFill/>
            <a:miter lim="800000"/>
            <a:headEnd/>
            <a:tailEnd/>
          </a:ln>
        </p:spPr>
      </p:pic>
      <p:sp>
        <p:nvSpPr>
          <p:cNvPr id="10248" name="矩形 16"/>
          <p:cNvSpPr>
            <a:spLocks noChangeArrowheads="1"/>
          </p:cNvSpPr>
          <p:nvPr/>
        </p:nvSpPr>
        <p:spPr bwMode="auto">
          <a:xfrm>
            <a:off x="3176016" y="5126431"/>
            <a:ext cx="6451317" cy="1126462"/>
          </a:xfrm>
          <a:prstGeom prst="rect">
            <a:avLst/>
          </a:prstGeom>
          <a:noFill/>
          <a:ln>
            <a:noFill/>
          </a:ln>
        </p:spPr>
        <p:txBody>
          <a:bodyPr wrap="square" lIns="91440" tIns="45720" rIns="91440" bIns="45720">
            <a:spAutoFit/>
          </a:bodyPr>
          <a:lstStyle/>
          <a:p>
            <a:pPr algn="just">
              <a:lnSpc>
                <a:spcPct val="140000"/>
              </a:lnSpc>
              <a:defRPr/>
            </a:pPr>
            <a:r>
              <a:rPr lang="zh-CN" altLang="en-US" sz="48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担当责任  自主力行</a:t>
            </a:r>
          </a:p>
        </p:txBody>
      </p:sp>
      <p:sp>
        <p:nvSpPr>
          <p:cNvPr id="32773" name="TextBox 6"/>
          <p:cNvSpPr txBox="1">
            <a:spLocks noChangeArrowheads="1"/>
          </p:cNvSpPr>
          <p:nvPr/>
        </p:nvSpPr>
        <p:spPr bwMode="auto">
          <a:xfrm>
            <a:off x="4971257" y="814351"/>
            <a:ext cx="3706881" cy="1107785"/>
          </a:xfrm>
          <a:prstGeom prst="rect">
            <a:avLst/>
          </a:prstGeom>
          <a:noFill/>
          <a:ln w="9525">
            <a:noFill/>
            <a:miter lim="800000"/>
          </a:ln>
        </p:spPr>
        <p:txBody>
          <a:bodyPr wrap="square" lIns="91440" tIns="45720" rIns="91440" bIns="45720">
            <a:spAutoFit/>
          </a:bodyPr>
          <a:lstStyle/>
          <a:p>
            <a:r>
              <a:rPr lang="zh-CN" altLang="en-US" sz="6600" b="1" dirty="0">
                <a:solidFill>
                  <a:schemeClr val="bg1"/>
                </a:solidFill>
                <a:latin typeface="华文隶书" panose="02010800040101010101" pitchFamily="2" charset="-122"/>
                <a:ea typeface="华文隶书" panose="02010800040101010101" pitchFamily="2" charset="-122"/>
              </a:rPr>
              <a:t>谢谢！</a:t>
            </a: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fade">
                                      <p:cBhvr>
                                        <p:cTn id="7" dur="1000"/>
                                        <p:tgtEl>
                                          <p:spTgt spid="32773"/>
                                        </p:tgtEl>
                                      </p:cBhvr>
                                    </p:animEffect>
                                    <p:anim calcmode="lin" valueType="num">
                                      <p:cBhvr>
                                        <p:cTn id="8" dur="1000" fill="hold"/>
                                        <p:tgtEl>
                                          <p:spTgt spid="32773"/>
                                        </p:tgtEl>
                                        <p:attrNameLst>
                                          <p:attrName>ppt_x</p:attrName>
                                        </p:attrNameLst>
                                      </p:cBhvr>
                                      <p:tavLst>
                                        <p:tav tm="0">
                                          <p:val>
                                            <p:strVal val="#ppt_x"/>
                                          </p:val>
                                        </p:tav>
                                        <p:tav tm="100000">
                                          <p:val>
                                            <p:strVal val="#ppt_x"/>
                                          </p:val>
                                        </p:tav>
                                      </p:tavLst>
                                    </p:anim>
                                    <p:anim calcmode="lin" valueType="num">
                                      <p:cBhvr>
                                        <p:cTn id="9"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00108"/>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666634" y="1471657"/>
            <a:ext cx="6096000" cy="4892675"/>
          </a:xfrm>
          <a:prstGeom prst="rect">
            <a:avLst/>
          </a:prstGeom>
        </p:spPr>
        <p:txBody>
          <a:bodyPr>
            <a:spAutoFit/>
          </a:bodyPr>
          <a:lstStyle/>
          <a:p>
            <a:pPr>
              <a:lnSpc>
                <a:spcPct val="12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日，中共中央发出通知，在党内一定范围组织讨论，广泛征求对全会议题的意见和建议。</a:t>
            </a:r>
          </a:p>
          <a:p>
            <a:pPr>
              <a:lnSpc>
                <a:spcPct val="12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多天里，</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份意见和建议从四面八方汇集而来。全会文件起草组整理出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万字汇总本，并形成汇总报告。带着对党情国情世情的调研思考，凝结着全党智慧的结晶。经过</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个月奋战，</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月初，全会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征求意见稿下发中央党政军群各部门和各地区，在党内广泛征求意见。党内老同志也对全会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征求意见稿提出了意见。</a:t>
            </a:r>
            <a:endPar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日，习近平总书记主持召开座谈会，听取各民主党派、全国工商联和无党派人士对全会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征求意见稿的意见。与会党外人士提出了很多有价值、有见地的意见和建议。</a:t>
            </a:r>
          </a:p>
        </p:txBody>
      </p:sp>
      <p:sp>
        <p:nvSpPr>
          <p:cNvPr id="2" name="矩形 1"/>
          <p:cNvSpPr/>
          <p:nvPr/>
        </p:nvSpPr>
        <p:spPr>
          <a:xfrm>
            <a:off x="6998277" y="2251781"/>
            <a:ext cx="4580313" cy="3046095"/>
          </a:xfrm>
          <a:prstGeom prst="rect">
            <a:avLst/>
          </a:prstGeom>
        </p:spPr>
        <p:txBody>
          <a:bodyPr wrap="square">
            <a:spAutoFit/>
          </a:bodyPr>
          <a:lstStyle/>
          <a:p>
            <a:pPr algn="l">
              <a:lnSpc>
                <a:spcPct val="120000"/>
              </a:lnSpc>
              <a:buClrTx/>
              <a:buSzTx/>
              <a:buFontTx/>
            </a:pPr>
            <a:r>
              <a:rPr lang="zh-CN" altLang="en-US" dirty="0" smtClean="0">
                <a:solidFill>
                  <a:schemeClr val="tx1"/>
                </a:solidFill>
              </a:rPr>
              <a:t>　　</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对全会《决定》征求意见稿，各地区各部门各方面共提出修改意见1948条。</a:t>
            </a:r>
          </a:p>
          <a:p>
            <a:pPr algn="l">
              <a:lnSpc>
                <a:spcPct val="120000"/>
              </a:lnSpc>
              <a:buClrTx/>
              <a:buSzTx/>
              <a:buFontTx/>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“反复研究各方面的意见建议，能吸收的尽量吸收”——根据习近平总书记重要指示，全会文件起草组对文件增写、改写、精简文字共计283处，覆盖436条意见建议。</a:t>
            </a:r>
          </a:p>
        </p:txBody>
      </p:sp>
      <p:cxnSp>
        <p:nvCxnSpPr>
          <p:cNvPr id="15" name="直接连接符 14"/>
          <p:cNvCxnSpPr/>
          <p:nvPr/>
        </p:nvCxnSpPr>
        <p:spPr>
          <a:xfrm>
            <a:off x="6891020" y="1442720"/>
            <a:ext cx="22860" cy="498729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5192" y="0"/>
            <a:ext cx="1045808" cy="948933"/>
          </a:xfrm>
          <a:prstGeom prst="rect">
            <a:avLst/>
          </a:prstGeom>
        </p:spPr>
      </p:pic>
      <p:sp>
        <p:nvSpPr>
          <p:cNvPr id="17" name="矩形 16"/>
          <p:cNvSpPr/>
          <p:nvPr/>
        </p:nvSpPr>
        <p:spPr>
          <a:xfrm>
            <a:off x="10545192" y="800108"/>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矩形 13"/>
          <p:cNvSpPr/>
          <p:nvPr/>
        </p:nvSpPr>
        <p:spPr>
          <a:xfrm>
            <a:off x="873125" y="1471295"/>
            <a:ext cx="10443845" cy="4892675"/>
          </a:xfrm>
          <a:prstGeom prst="rect">
            <a:avLst/>
          </a:prstGeom>
        </p:spPr>
        <p:txBody>
          <a:bodyPr wrap="square">
            <a:spAutoFit/>
          </a:bodyPr>
          <a:lstStyle/>
          <a:p>
            <a:pPr>
              <a:lnSpc>
                <a:spcPct val="130000"/>
              </a:lnSpc>
            </a:pPr>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日，动员全党力量、凝聚各方智慧的</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中共中央关于坚持和完善中国特色社会主义制度、推进国家治理体系和治理能力现代化若干重大问题的决定（讨论稿）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摆放在了出席全会各位同志面前。</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在为期</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天的全会上，与会同志认真学习领会习近平总书记重要讲话和对全会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所作的说明，紧扣会议主题深入讨论，并认真研究全会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稿。在第一轮讨论中，全会文件起草组收到反馈意见</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227</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条。根据这些意见，对全会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作出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处修改。</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会议期间，习近平总书记主持召开中央政治局常委会会议，再次对全会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稿进行审议并提出修改意见。</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日上午，拟提交全会表决的全会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稿再次交由各小组讨论。仔细研读、研究思考、热烈讨论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与会同志本着高度负责的精神，又提出一些修改意见。全会对</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稿再次作出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处重要修改。</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110593" name="Picture 1"/>
          <p:cNvPicPr>
            <a:picLocks noChangeAspect="1" noChangeArrowheads="1"/>
          </p:cNvPicPr>
          <p:nvPr/>
        </p:nvPicPr>
        <p:blipFill>
          <a:blip r:embed="rId4" cstate="print"/>
          <a:srcRect/>
          <a:stretch>
            <a:fillRect/>
          </a:stretch>
        </p:blipFill>
        <p:spPr bwMode="auto">
          <a:xfrm>
            <a:off x="725170" y="1564005"/>
            <a:ext cx="4984750" cy="2606675"/>
          </a:xfrm>
          <a:prstGeom prst="rect">
            <a:avLst/>
          </a:prstGeom>
          <a:noFill/>
          <a:ln w="9525">
            <a:noFill/>
            <a:miter lim="800000"/>
            <a:headEnd/>
            <a:tailEnd/>
          </a:ln>
        </p:spPr>
      </p:pic>
      <p:sp>
        <p:nvSpPr>
          <p:cNvPr id="2" name="矩形 1"/>
          <p:cNvSpPr/>
          <p:nvPr/>
        </p:nvSpPr>
        <p:spPr>
          <a:xfrm>
            <a:off x="725170" y="4377055"/>
            <a:ext cx="4906645" cy="1938020"/>
          </a:xfrm>
          <a:prstGeom prst="rect">
            <a:avLst/>
          </a:prstGeom>
        </p:spPr>
        <p:txBody>
          <a:bodyPr wrap="square">
            <a:spAutoFit/>
          </a:bodyPr>
          <a:lstStyle/>
          <a:p>
            <a:pPr indent="457200" algn="l">
              <a:lnSpc>
                <a:spcPct val="150000"/>
              </a:lnSpc>
              <a:buClrTx/>
              <a:buSzTx/>
              <a:buFontTx/>
            </a:pPr>
            <a:r>
              <a:rPr lang="zh-CN" altLang="en-US" sz="2000" dirty="0">
                <a:latin typeface="微软雅黑" panose="020B0503020204020204" pitchFamily="34" charset="-122"/>
                <a:ea typeface="微软雅黑" panose="020B0503020204020204" pitchFamily="34" charset="-122"/>
              </a:rPr>
              <a:t>2019年11月5日，《中共中央关于坚持和完善中国特色社会主义制度、推进国家治理体系和治理能力现代化若干重大问题的决定》全文公布。</a:t>
            </a:r>
          </a:p>
        </p:txBody>
      </p:sp>
      <p:sp>
        <p:nvSpPr>
          <p:cNvPr id="14" name="矩形 13"/>
          <p:cNvSpPr/>
          <p:nvPr/>
        </p:nvSpPr>
        <p:spPr>
          <a:xfrm>
            <a:off x="5985510" y="1564005"/>
            <a:ext cx="5565775" cy="4492625"/>
          </a:xfrm>
          <a:prstGeom prst="rect">
            <a:avLst/>
          </a:prstGeom>
        </p:spPr>
        <p:txBody>
          <a:bodyPr wrap="square">
            <a:sp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的内容结构：</a:t>
            </a:r>
          </a:p>
          <a:p>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全会</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分为</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大板块、</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个部分。</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第一部分为总论，</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阐述坚持和完善中国特色社会主义制度、推进国家治理体系和治理能力现代化的重大意义和总体要求；</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第二至十四部分为分论，</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分别阐述中国特色社会主义制度体系的</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个方面；</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第十五部分和结束语，</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阐述加强党对坚持和完善中国特色社会主义制度、推进国家治理体系和治理能力现代化的领导。</a:t>
            </a:r>
            <a:endPar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786880" y="4746625"/>
            <a:ext cx="4735195" cy="1691640"/>
          </a:xfrm>
          <a:prstGeom prst="rect">
            <a:avLst/>
          </a:prstGeom>
        </p:spPr>
        <p:txBody>
          <a:bodyPr wrap="square">
            <a:spAutoFit/>
          </a:bodyPr>
          <a:lstStyle/>
          <a:p>
            <a:pPr indent="457200" algn="l">
              <a:lnSpc>
                <a:spcPct val="130000"/>
              </a:lnSpc>
              <a:buClrTx/>
              <a:buSzTx/>
              <a:buFontTx/>
            </a:pPr>
            <a:r>
              <a:rPr lang="zh-CN" altLang="en-US" sz="2000" dirty="0">
                <a:latin typeface="微软雅黑" panose="020B0503020204020204" pitchFamily="34" charset="-122"/>
                <a:ea typeface="微软雅黑" panose="020B0503020204020204" pitchFamily="34" charset="-122"/>
              </a:rPr>
              <a:t>11月1日，学习贯彻党的十九大精神中央宣讲团动员会在北京召开，中共中央政治局常委、中央书记处书记王沪宁出席会议并讲话。</a:t>
            </a:r>
          </a:p>
        </p:txBody>
      </p:sp>
      <p:pic>
        <p:nvPicPr>
          <p:cNvPr id="41986" name="Picture 2" descr="http://www.xinhuanet.com/photo/2017-11/01/1121892280_15095455525671n.jpg"/>
          <p:cNvPicPr>
            <a:picLocks noChangeAspect="1" noChangeArrowheads="1"/>
          </p:cNvPicPr>
          <p:nvPr/>
        </p:nvPicPr>
        <p:blipFill>
          <a:blip r:embed="rId4" cstate="print"/>
          <a:srcRect/>
          <a:stretch>
            <a:fillRect/>
          </a:stretch>
        </p:blipFill>
        <p:spPr bwMode="auto">
          <a:xfrm>
            <a:off x="6787515" y="1564005"/>
            <a:ext cx="4388485" cy="3182620"/>
          </a:xfrm>
          <a:prstGeom prst="rect">
            <a:avLst/>
          </a:prstGeom>
          <a:noFill/>
        </p:spPr>
      </p:pic>
      <p:sp>
        <p:nvSpPr>
          <p:cNvPr id="4" name="矩形 3"/>
          <p:cNvSpPr/>
          <p:nvPr/>
        </p:nvSpPr>
        <p:spPr>
          <a:xfrm>
            <a:off x="1172845" y="424553"/>
            <a:ext cx="6096000" cy="584775"/>
          </a:xfrm>
          <a:prstGeom prst="rect">
            <a:avLst/>
          </a:prstGeom>
        </p:spPr>
        <p:txBody>
          <a:bodyPr>
            <a:spAutoFit/>
          </a:bodyPr>
          <a:lstStyle/>
          <a:p>
            <a:r>
              <a:rPr lang="zh-CN" altLang="en-US" sz="3200" b="1" dirty="0" smtClean="0">
                <a:solidFill>
                  <a:srgbClr val="C00000"/>
                </a:solidFill>
                <a:effectLst>
                  <a:outerShdw blurRad="38100" dist="38100" dir="2700000" algn="tl">
                    <a:srgbClr val="000000">
                      <a:alpha val="43137"/>
                    </a:srgbClr>
                  </a:outerShdw>
                </a:effectLst>
                <a:latin typeface="华文细黑" panose="02010600040101010101" charset="-122"/>
                <a:ea typeface="华文细黑" panose="02010600040101010101" charset="-122"/>
              </a:rPr>
              <a:t>七个讲清楚：</a:t>
            </a:r>
            <a:endParaRPr lang="zh-CN" altLang="en-US" sz="3200" b="1" dirty="0">
              <a:solidFill>
                <a:srgbClr val="C00000"/>
              </a:solidFill>
              <a:effectLst>
                <a:outerShdw blurRad="38100" dist="38100" dir="2700000" algn="tl">
                  <a:srgbClr val="000000">
                    <a:alpha val="43137"/>
                  </a:srgbClr>
                </a:outerShdw>
              </a:effectLst>
              <a:latin typeface="华文细黑" panose="02010600040101010101" charset="-122"/>
              <a:ea typeface="华文细黑" panose="02010600040101010101" charset="-122"/>
            </a:endParaRPr>
          </a:p>
        </p:txBody>
      </p:sp>
      <p:sp>
        <p:nvSpPr>
          <p:cNvPr id="6" name="矩形 5"/>
          <p:cNvSpPr/>
          <p:nvPr/>
        </p:nvSpPr>
        <p:spPr>
          <a:xfrm>
            <a:off x="556895" y="1432560"/>
            <a:ext cx="6229985" cy="5015865"/>
          </a:xfrm>
          <a:prstGeom prst="rect">
            <a:avLst/>
          </a:prstGeom>
        </p:spPr>
        <p:txBody>
          <a:bodyPr wrap="square">
            <a:spAutoFit/>
          </a:bodyPr>
          <a:lstStyle/>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党的十九届四中全会专题研究坚持和完善中国特色社会主义制度、推进国家治理体系和治理能力现代化问题的重大意义；</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全会</a:t>
            </a:r>
            <a:r>
              <a:rPr lang="en-US" altLang="zh-CN" sz="2000" dirty="0" smtClean="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决定</a:t>
            </a:r>
            <a:r>
              <a:rPr lang="en-US" altLang="zh-CN" sz="2000" dirty="0" smtClean="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是发扬党内民主、集中全党智慧的结晶；</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中国特色社会主义制度和国家治理体系具有的显著优势；</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坚持和完善中国特色社会主义制度、推进国家治理体系和治理能力现代化的总体要求和总体目标；</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全会提出的一系列重要理论观点和重大改革举措；</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加强党对坚持和完善中国特色社会主义制度、推进国家治理体系和治理能力现代化的领导；</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学习宣传贯彻全会精神的要求，把广大干部群众思想和行动统一到以习近平同志为核心的党中央各项决策部署上来。</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14680" y="4112260"/>
            <a:ext cx="4237355" cy="2306955"/>
          </a:xfrm>
          <a:prstGeom prst="rect">
            <a:avLst/>
          </a:prstGeom>
        </p:spPr>
        <p:txBody>
          <a:bodyPr wrap="square">
            <a:spAutoFit/>
          </a:bodyPr>
          <a:lstStyle/>
          <a:p>
            <a:pPr indent="457200">
              <a:lnSpc>
                <a:spcPct val="120000"/>
              </a:lnSpc>
            </a:pPr>
            <a:r>
              <a:rPr lang="zh-CN" altLang="en-US" sz="2000" dirty="0">
                <a:latin typeface="微软雅黑" panose="020B0503020204020204" pitchFamily="34" charset="-122"/>
                <a:ea typeface="微软雅黑" panose="020B0503020204020204" pitchFamily="34" charset="-122"/>
              </a:rPr>
              <a:t>按照中央统一部署</a:t>
            </a:r>
            <a:r>
              <a:rPr lang="zh-CN" altLang="en-US" sz="2000" dirty="0" smtClean="0">
                <a:latin typeface="微软雅黑" panose="020B0503020204020204" pitchFamily="34" charset="-122"/>
                <a:ea typeface="微软雅黑" panose="020B0503020204020204" pitchFamily="34" charset="-122"/>
              </a:rPr>
              <a:t>，上海市</a:t>
            </a:r>
            <a:r>
              <a:rPr lang="zh-CN" altLang="en-US" sz="2000" dirty="0">
                <a:latin typeface="微软雅黑" panose="020B0503020204020204" pitchFamily="34" charset="-122"/>
                <a:ea typeface="微软雅黑" panose="020B0503020204020204" pitchFamily="34" charset="-122"/>
              </a:rPr>
              <a:t>学习贯彻党的十九届四中全会精神中央宣讲团</a:t>
            </a:r>
            <a:r>
              <a:rPr lang="zh-CN" altLang="en-US" sz="2000" dirty="0" smtClean="0">
                <a:latin typeface="微软雅黑" panose="020B0503020204020204" pitchFamily="34" charset="-122"/>
                <a:ea typeface="微软雅黑" panose="020B0503020204020204" pitchFamily="34" charset="-122"/>
              </a:rPr>
              <a:t>报告会11月11日下午</a:t>
            </a:r>
            <a:r>
              <a:rPr lang="zh-CN" altLang="en-US" sz="2000" dirty="0">
                <a:latin typeface="微软雅黑" panose="020B0503020204020204" pitchFamily="34" charset="-122"/>
                <a:ea typeface="微软雅黑" panose="020B0503020204020204" pitchFamily="34" charset="-122"/>
              </a:rPr>
              <a:t>在上海展览中心举行。中央宣讲团成员、中共中央政治局委员、上海市委书记李强作宣讲报告。</a:t>
            </a:r>
          </a:p>
        </p:txBody>
      </p:sp>
      <p:pic>
        <p:nvPicPr>
          <p:cNvPr id="108546" name="Picture 2" descr="http://static.statickksmg.com/image/2019/11/11/93b35d30df733e1d069df20d5602d536.jpeg"/>
          <p:cNvPicPr>
            <a:picLocks noChangeAspect="1" noChangeArrowheads="1"/>
          </p:cNvPicPr>
          <p:nvPr/>
        </p:nvPicPr>
        <p:blipFill>
          <a:blip r:embed="rId4" cstate="print"/>
          <a:srcRect/>
          <a:stretch>
            <a:fillRect/>
          </a:stretch>
        </p:blipFill>
        <p:spPr bwMode="auto">
          <a:xfrm>
            <a:off x="924039" y="1561754"/>
            <a:ext cx="3617984" cy="2550679"/>
          </a:xfrm>
          <a:prstGeom prst="rect">
            <a:avLst/>
          </a:prstGeom>
          <a:noFill/>
        </p:spPr>
      </p:pic>
      <p:sp>
        <p:nvSpPr>
          <p:cNvPr id="4" name="矩形 3"/>
          <p:cNvSpPr/>
          <p:nvPr/>
        </p:nvSpPr>
        <p:spPr>
          <a:xfrm>
            <a:off x="5050155" y="1561465"/>
            <a:ext cx="6419215" cy="4556125"/>
          </a:xfrm>
          <a:prstGeom prst="rect">
            <a:avLst/>
          </a:prstGeom>
        </p:spPr>
        <p:txBody>
          <a:bodyPr wrap="square">
            <a:spAutoFit/>
          </a:bodyPr>
          <a:lstStyle/>
          <a:p>
            <a:pPr>
              <a:lnSpc>
                <a:spcPct val="110000"/>
              </a:lnSpc>
            </a:pP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李强指出，全市上下要把学习贯彻全会精神与学习贯彻习近平总书记考察上海重要讲话和在第二届中国国际进口博览会开幕式上的主旨演讲精神紧密结合起来，与正在开展的“不忘初心、牢记使命”主题教育紧密结合起来，努力把全会精神和习近平总书记指示要求转化为奋力创造新时代上海发展新奇迹的强大动力，为坚持和完善中国特色社会主义制度、推进国家治理体系和治理能力现代化，为实现“两个一百年”奋斗目标、实现中华民族伟大复兴中国梦作出上海应有的贡献。</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1">
      <a:dk1>
        <a:sysClr val="windowText" lastClr="000000"/>
      </a:dk1>
      <a:lt1>
        <a:sysClr val="window" lastClr="FFFFFF"/>
      </a:lt1>
      <a:dk2>
        <a:srgbClr val="44546A"/>
      </a:dk2>
      <a:lt2>
        <a:srgbClr val="E7E6E6"/>
      </a:lt2>
      <a:accent1>
        <a:srgbClr val="5FE5DE"/>
      </a:accent1>
      <a:accent2>
        <a:srgbClr val="B292CA"/>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89</TotalTime>
  <Words>4444</Words>
  <Application>Microsoft Office PowerPoint</Application>
  <PresentationFormat>自定义</PresentationFormat>
  <Paragraphs>346</Paragraphs>
  <Slides>46</Slides>
  <Notes>37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包图主题2</vt:lpstr>
      <vt:lpstr>CorelDRAW</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qianjun0917</cp:lastModifiedBy>
  <cp:revision>113</cp:revision>
  <dcterms:created xsi:type="dcterms:W3CDTF">2017-07-22T13:10:00Z</dcterms:created>
  <dcterms:modified xsi:type="dcterms:W3CDTF">2019-12-05T09:33:42Z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