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468" r:id="rId2"/>
    <p:sldId id="467" r:id="rId3"/>
    <p:sldId id="469" r:id="rId4"/>
    <p:sldId id="470" r:id="rId5"/>
    <p:sldId id="471" r:id="rId6"/>
    <p:sldId id="472" r:id="rId7"/>
    <p:sldId id="473" r:id="rId8"/>
    <p:sldId id="342" r:id="rId9"/>
    <p:sldId id="341" r:id="rId10"/>
    <p:sldId id="343" r:id="rId11"/>
    <p:sldId id="347" r:id="rId12"/>
    <p:sldId id="448" r:id="rId13"/>
    <p:sldId id="449" r:id="rId14"/>
    <p:sldId id="450" r:id="rId15"/>
    <p:sldId id="451" r:id="rId16"/>
    <p:sldId id="452" r:id="rId17"/>
    <p:sldId id="453" r:id="rId18"/>
    <p:sldId id="454" r:id="rId19"/>
    <p:sldId id="455" r:id="rId20"/>
    <p:sldId id="457" r:id="rId21"/>
    <p:sldId id="458" r:id="rId22"/>
    <p:sldId id="459" r:id="rId23"/>
    <p:sldId id="460" r:id="rId24"/>
    <p:sldId id="461" r:id="rId25"/>
    <p:sldId id="462" r:id="rId26"/>
    <p:sldId id="419" r:id="rId27"/>
    <p:sldId id="463" r:id="rId28"/>
    <p:sldId id="464" r:id="rId29"/>
    <p:sldId id="466" r:id="rId30"/>
    <p:sldId id="355" r:id="rId31"/>
  </p:sldIdLst>
  <p:sldSz cx="12198350" cy="6859588"/>
  <p:notesSz cx="6858000" cy="9144000"/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8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0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2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4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70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711C33"/>
    <a:srgbClr val="005DA2"/>
    <a:srgbClr val="712828"/>
    <a:srgbClr val="982828"/>
    <a:srgbClr val="FAFAFA"/>
    <a:srgbClr val="FFC400"/>
    <a:srgbClr val="FFD347"/>
    <a:srgbClr val="FFC91D"/>
    <a:srgbClr val="0071C1"/>
    <a:srgbClr val="41445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724" y="-68"/>
      </p:cViewPr>
      <p:guideLst>
        <p:guide orient="horz" pos="2148"/>
        <p:guide pos="3812"/>
        <p:guide pos="304"/>
        <p:guide pos="18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528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pPr/>
              <a:t>2019/4/25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83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3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03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27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7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47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70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53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63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73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83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93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04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24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34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65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自我介绍</a:t>
            </a:r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86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232B99-8CBA-464D-AD8F-52DB1ACEEF53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打破唯分数论</a:t>
            </a:r>
            <a:r>
              <a:rPr lang="en-US" altLang="zh-CN" dirty="0"/>
              <a:t>/</a:t>
            </a:r>
            <a:r>
              <a:rPr lang="zh-CN" altLang="en-US" dirty="0"/>
              <a:t>破除唯分数论</a:t>
            </a:r>
          </a:p>
        </p:txBody>
      </p:sp>
      <p:sp>
        <p:nvSpPr>
          <p:cNvPr id="501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打破唯分数论</a:t>
            </a:r>
            <a:r>
              <a:rPr lang="en-US" altLang="zh-CN" dirty="0"/>
              <a:t>/</a:t>
            </a:r>
            <a:r>
              <a:rPr lang="zh-CN" altLang="en-US" dirty="0"/>
              <a:t>破除唯分数论</a:t>
            </a:r>
          </a:p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22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17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1"/>
            <a:ext cx="10978515" cy="1143265"/>
          </a:xfrm>
          <a:prstGeom prst="rect">
            <a:avLst/>
          </a:prstGeom>
        </p:spPr>
        <p:txBody>
          <a:bodyPr lIns="91486" tIns="45743" rIns="91486" bIns="4574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918" y="1600574"/>
            <a:ext cx="10978515" cy="4527011"/>
          </a:xfrm>
          <a:prstGeom prst="rect">
            <a:avLst/>
          </a:prstGeom>
        </p:spPr>
        <p:txBody>
          <a:bodyPr lIns="91486" tIns="45743" rIns="91486" bIns="45743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8" y="6357825"/>
            <a:ext cx="2846282" cy="365210"/>
          </a:xfrm>
          <a:prstGeom prst="rect">
            <a:avLst/>
          </a:prstGeom>
        </p:spPr>
        <p:txBody>
          <a:bodyPr lIns="91486" tIns="45743" rIns="91486" bIns="45743"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1" y="6357825"/>
            <a:ext cx="3862810" cy="365210"/>
          </a:xfrm>
          <a:prstGeom prst="rect">
            <a:avLst/>
          </a:prstGeom>
        </p:spPr>
        <p:txBody>
          <a:bodyPr lIns="91486" tIns="45743" rIns="91486" bIns="45743"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5"/>
            <a:ext cx="2846282" cy="365210"/>
          </a:xfrm>
          <a:prstGeom prst="rect">
            <a:avLst/>
          </a:prstGeom>
        </p:spPr>
        <p:txBody>
          <a:bodyPr lIns="91486" tIns="45743" rIns="91486" bIns="45743"/>
          <a:lstStyle/>
          <a:p>
            <a:pPr>
              <a:defRPr/>
            </a:pPr>
            <a:fld id="{B0B752FB-D4BF-4267-9012-936951F785B9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 userDrawn="1"/>
        </p:nvSpPr>
        <p:spPr>
          <a:xfrm>
            <a:off x="10203631" y="261442"/>
            <a:ext cx="1701887" cy="677151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r>
              <a:rPr lang="en-US" altLang="zh-CN" sz="3600" b="1" spc="-150" dirty="0" smtClean="0">
                <a:solidFill>
                  <a:schemeClr val="accent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600" b="1" spc="-150" dirty="0">
              <a:solidFill>
                <a:schemeClr val="accent1"/>
              </a:solidFill>
              <a:effectLst/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0" y="693490"/>
            <a:ext cx="10059615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pPr/>
              <a:t>2019/4/25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pPr/>
              <a:t>2019/4/25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0" y="273112"/>
            <a:ext cx="4013173" cy="116232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4"/>
            <a:ext cx="6819216" cy="5854469"/>
          </a:xfrm>
          <a:prstGeom prst="rect">
            <a:avLst/>
          </a:prstGeom>
        </p:spPr>
        <p:txBody>
          <a:bodyPr lIns="121963" tIns="60981" rIns="121963" bIns="60981"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0" y="1435434"/>
            <a:ext cx="4013173" cy="46921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835" indent="0">
              <a:buNone/>
              <a:defRPr sz="1300"/>
            </a:lvl3pPr>
            <a:lvl4pPr marL="1829435" indent="0">
              <a:buNone/>
              <a:defRPr sz="1200"/>
            </a:lvl4pPr>
            <a:lvl5pPr marL="2439035" indent="0">
              <a:buNone/>
              <a:defRPr sz="1200"/>
            </a:lvl5pPr>
            <a:lvl6pPr marL="3049270" indent="0">
              <a:buNone/>
              <a:defRPr sz="1200"/>
            </a:lvl6pPr>
            <a:lvl7pPr marL="3658870" indent="0">
              <a:buNone/>
              <a:defRPr sz="1200"/>
            </a:lvl7pPr>
            <a:lvl8pPr marL="4268470" indent="0">
              <a:buNone/>
              <a:defRPr sz="1200"/>
            </a:lvl8pPr>
            <a:lvl9pPr marL="487870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pPr/>
              <a:t>2019/4/25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2"/>
            <a:ext cx="7319010" cy="56687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16"/>
            <a:ext cx="7319010" cy="4115753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835" indent="0">
              <a:buNone/>
              <a:defRPr sz="3200"/>
            </a:lvl3pPr>
            <a:lvl4pPr marL="1829435" indent="0">
              <a:buNone/>
              <a:defRPr sz="2700"/>
            </a:lvl4pPr>
            <a:lvl5pPr marL="2439035" indent="0">
              <a:buNone/>
              <a:defRPr sz="2700"/>
            </a:lvl5pPr>
            <a:lvl6pPr marL="3049270" indent="0">
              <a:buNone/>
              <a:defRPr sz="2700"/>
            </a:lvl6pPr>
            <a:lvl7pPr marL="3658870" indent="0">
              <a:buNone/>
              <a:defRPr sz="2700"/>
            </a:lvl7pPr>
            <a:lvl8pPr marL="4268470" indent="0">
              <a:buNone/>
              <a:defRPr sz="2700"/>
            </a:lvl8pPr>
            <a:lvl9pPr marL="4878705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835" indent="0">
              <a:buNone/>
              <a:defRPr sz="1300"/>
            </a:lvl3pPr>
            <a:lvl4pPr marL="1829435" indent="0">
              <a:buNone/>
              <a:defRPr sz="1200"/>
            </a:lvl4pPr>
            <a:lvl5pPr marL="2439035" indent="0">
              <a:buNone/>
              <a:defRPr sz="1200"/>
            </a:lvl5pPr>
            <a:lvl6pPr marL="3049270" indent="0">
              <a:buNone/>
              <a:defRPr sz="1200"/>
            </a:lvl6pPr>
            <a:lvl7pPr marL="3658870" indent="0">
              <a:buNone/>
              <a:defRPr sz="1200"/>
            </a:lvl7pPr>
            <a:lvl8pPr marL="4268470" indent="0">
              <a:buNone/>
              <a:defRPr sz="1200"/>
            </a:lvl8pPr>
            <a:lvl9pPr marL="487870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pPr/>
              <a:t>2019/4/25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572"/>
            <a:ext cx="10978515" cy="4527011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pPr/>
              <a:t>2019/4/25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06422"/>
            <a:ext cx="2744629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06422"/>
            <a:ext cx="8030580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pPr/>
              <a:t>2019/4/25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:\桌面文件\ppt底图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3177"/>
            <a:ext cx="123109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-19371" y="0"/>
            <a:ext cx="12311234" cy="685958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30000">
                <a:schemeClr val="bg1">
                  <a:alpha val="0"/>
                </a:schemeClr>
              </a:gs>
              <a:gs pos="98000">
                <a:schemeClr val="tx1">
                  <a:alpha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7" rIns="91436" bIns="45717"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1235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6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2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4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40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6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90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50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8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2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4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70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座谈会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8349" cy="685958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8283D96-6F0A-4DF1-BDB1-9F24443ADB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95719" y="189434"/>
            <a:ext cx="853047" cy="7740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9695" y="981522"/>
            <a:ext cx="12961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85050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中心组学习</a:t>
            </a:r>
            <a:endParaRPr lang="zh-CN" altLang="en-US" sz="1600" dirty="0">
              <a:solidFill>
                <a:srgbClr val="85050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73916" y="5157986"/>
            <a:ext cx="28103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800" dirty="0">
              <a:solidFill>
                <a:schemeClr val="tx2">
                  <a:lumMod val="75000"/>
                </a:schemeClr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31623" y="170270"/>
            <a:ext cx="1656184" cy="811252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563852" y="4005858"/>
          <a:ext cx="2323852" cy="2853730"/>
        </p:xfrm>
        <a:graphic>
          <a:graphicData uri="http://schemas.openxmlformats.org/presentationml/2006/ole">
            <p:oleObj spid="_x0000_s27649" name="CorelDRAW" r:id="rId4" imgW="2754000" imgH="3386520" progId="">
              <p:embed/>
            </p:oleObj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19380" y="429260"/>
            <a:ext cx="1195959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为深入学习贯彻党的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十九大精神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，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深化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考试招生综合改革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，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发展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素质教育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，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推进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教育公平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，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根据：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国务院关于深化考试招生制度改革的实施意见</a:t>
            </a:r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endParaRPr lang="en-US" altLang="zh-CN" sz="3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（国发 </a:t>
            </a:r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[</a:t>
            </a:r>
            <a:r>
              <a:rPr lang="en-US" altLang="zh-CN" sz="3200" b="1" dirty="0">
                <a:solidFill>
                  <a:schemeClr val="tx2"/>
                </a:solidFill>
                <a:latin typeface="Arial Black" panose="020B0A04020102020204" pitchFamily="34" charset="0"/>
                <a:sym typeface="+mn-ea"/>
              </a:rPr>
              <a:t>2014</a:t>
            </a:r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]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3200" b="1" dirty="0">
                <a:solidFill>
                  <a:schemeClr val="tx2"/>
                </a:solidFill>
                <a:latin typeface="Arial Black" panose="020B0A04020102020204" pitchFamily="34" charset="0"/>
                <a:sym typeface="+mn-ea"/>
              </a:rPr>
              <a:t>35</a:t>
            </a:r>
            <a:r>
              <a:rPr lang="zh-CN" altLang="en-US" sz="3200" b="1" dirty="0">
                <a:solidFill>
                  <a:schemeClr val="tx2"/>
                </a:solidFill>
                <a:latin typeface="Arial Black" panose="020B0A04020102020204" pitchFamily="34" charset="0"/>
                <a:sym typeface="+mn-ea"/>
              </a:rPr>
              <a:t> 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号）</a:t>
            </a:r>
            <a:endParaRPr lang="en-US" altLang="zh-CN" sz="3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教育部关于进一步推进高中阶段学校考试招生制度改革的</a:t>
            </a:r>
            <a:endParaRPr lang="en-US" altLang="zh-CN" sz="3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指导意见</a:t>
            </a:r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（教基二 </a:t>
            </a:r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[</a:t>
            </a:r>
            <a:r>
              <a:rPr lang="en-US" altLang="zh-CN" sz="3200" b="1" dirty="0">
                <a:solidFill>
                  <a:schemeClr val="tx2"/>
                </a:solidFill>
                <a:latin typeface="Arial Black" panose="020B0A04020102020204" pitchFamily="34" charset="0"/>
                <a:sym typeface="+mn-ea"/>
              </a:rPr>
              <a:t>2016</a:t>
            </a:r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]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3200" b="1" dirty="0">
                <a:solidFill>
                  <a:schemeClr val="tx2"/>
                </a:solidFill>
                <a:latin typeface="Arial Black" panose="020B0A04020102020204" pitchFamily="34" charset="0"/>
                <a:sym typeface="+mn-ea"/>
              </a:rPr>
              <a:t>4</a:t>
            </a:r>
            <a:r>
              <a:rPr lang="zh-CN" altLang="en-US" sz="3200" b="1" dirty="0">
                <a:solidFill>
                  <a:schemeClr val="tx2"/>
                </a:solidFill>
                <a:latin typeface="Arial Black" panose="020B0A04020102020204" pitchFamily="34" charset="0"/>
                <a:sym typeface="+mn-ea"/>
              </a:rPr>
              <a:t> 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号）</a:t>
            </a:r>
            <a:endParaRPr lang="en-US" altLang="zh-CN" sz="3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上海市教育综合改革方案（</a:t>
            </a:r>
            <a:r>
              <a:rPr lang="en-US" altLang="zh-CN" sz="3200" b="1" dirty="0">
                <a:solidFill>
                  <a:schemeClr val="tx2"/>
                </a:solidFill>
                <a:latin typeface="Arial Black" panose="020B0A04020102020204" pitchFamily="34" charset="0"/>
                <a:sym typeface="+mn-ea"/>
              </a:rPr>
              <a:t>2014</a:t>
            </a:r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en-US" altLang="zh-CN" sz="3200" b="1" dirty="0">
                <a:solidFill>
                  <a:schemeClr val="tx2"/>
                </a:solidFill>
                <a:latin typeface="Arial Black" panose="020B0A04020102020204" pitchFamily="34" charset="0"/>
                <a:sym typeface="+mn-ea"/>
              </a:rPr>
              <a:t>2020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年）</a:t>
            </a:r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endParaRPr lang="en-US" altLang="zh-CN" sz="3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（沪委办发 </a:t>
            </a:r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[</a:t>
            </a:r>
            <a:r>
              <a:rPr lang="en-US" altLang="zh-CN" sz="3200" b="1" dirty="0">
                <a:solidFill>
                  <a:schemeClr val="tx2"/>
                </a:solidFill>
                <a:latin typeface="Arial Black" panose="020B0A04020102020204" pitchFamily="34" charset="0"/>
                <a:sym typeface="+mn-ea"/>
              </a:rPr>
              <a:t>2014</a:t>
            </a:r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]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3200" b="1" dirty="0">
                <a:solidFill>
                  <a:schemeClr val="tx2"/>
                </a:solidFill>
                <a:latin typeface="Arial Black" panose="020B0A04020102020204" pitchFamily="34" charset="0"/>
                <a:sym typeface="+mn-ea"/>
              </a:rPr>
              <a:t>35</a:t>
            </a:r>
            <a:r>
              <a:rPr lang="zh-CN" altLang="en-US" sz="3200" b="1" dirty="0">
                <a:solidFill>
                  <a:schemeClr val="tx2"/>
                </a:solidFill>
                <a:latin typeface="Arial Black" panose="020B0A04020102020204" pitchFamily="34" charset="0"/>
                <a:sym typeface="+mn-ea"/>
              </a:rPr>
              <a:t> 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号）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10131623" y="170270"/>
            <a:ext cx="1656184" cy="811252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9563100" y="4005263"/>
          <a:ext cx="2324100" cy="2854325"/>
        </p:xfrm>
        <a:graphic>
          <a:graphicData uri="http://schemas.openxmlformats.org/presentationml/2006/ole">
            <p:oleObj spid="_x0000_s31745" name="CorelDRAW" r:id="rId4" imgW="2754000" imgH="3386520" progId="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0" y="0"/>
            <a:ext cx="9144000" cy="1000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10160">
                <a:solidFill>
                  <a:schemeClr val="accent5"/>
                </a:solidFill>
                <a:prstDash val="solid"/>
              </a:ln>
              <a:noFill/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70100" y="159385"/>
            <a:ext cx="3398520" cy="10763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40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指导思想</a:t>
            </a:r>
            <a:endParaRPr lang="en-US" altLang="ko-KR" sz="40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</a:pPr>
            <a:endParaRPr lang="en-US" altLang="ko-KR" sz="40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2300" y="1130300"/>
            <a:ext cx="1095438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全面贯彻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党的教育方针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落实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立德树人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根本任务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努力让每个孩子都能享有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公平而有质量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的教育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培养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德智体美全面发展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的社会主义建设者和接班人。遵循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教育规律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、学生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成长规律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顺应义务教育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优质均衡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发展、高中阶段学校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特色多样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发展新要求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深化本市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初中学业水平考试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初中学生综合素质评价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相结合的高中阶段学校考试招生制度改革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为学生的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终身发展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夯实基础。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4" descr="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6328" y="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1526328" y="0"/>
            <a:ext cx="9145693" cy="100031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172" name="组合 18"/>
          <p:cNvGrpSpPr/>
          <p:nvPr/>
        </p:nvGrpSpPr>
        <p:grpSpPr>
          <a:xfrm>
            <a:off x="2440898" y="2303890"/>
            <a:ext cx="8051704" cy="2799715"/>
            <a:chOff x="1590440" y="2940512"/>
            <a:chExt cx="8051095" cy="2800684"/>
          </a:xfrm>
        </p:grpSpPr>
        <p:sp>
          <p:nvSpPr>
            <p:cNvPr id="7175" name="文本框 20"/>
            <p:cNvSpPr txBox="1"/>
            <p:nvPr/>
          </p:nvSpPr>
          <p:spPr>
            <a:xfrm>
              <a:off x="2023127" y="2940512"/>
              <a:ext cx="7618408" cy="28006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2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进一步破除</a:t>
              </a:r>
              <a:r>
                <a:rPr lang="zh-CN" altLang="en-US" sz="2200" b="1" dirty="0">
                  <a:solidFill>
                    <a:srgbClr val="9537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唯分数论</a:t>
              </a:r>
              <a:endParaRPr lang="en-US" altLang="zh-CN" sz="2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2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促进学生</a:t>
              </a:r>
              <a:r>
                <a:rPr lang="zh-CN" altLang="en-US" sz="2200" b="1" dirty="0">
                  <a:solidFill>
                    <a:srgbClr val="9537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全面发展</a:t>
              </a:r>
              <a:endParaRPr lang="en-US" altLang="zh-CN" sz="2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2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提高学生</a:t>
              </a:r>
              <a:r>
                <a:rPr lang="zh-CN" altLang="en-US" sz="2200" b="1" dirty="0">
                  <a:solidFill>
                    <a:srgbClr val="9537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问题解决能力</a:t>
              </a:r>
              <a:endParaRPr lang="en-US" altLang="zh-CN" sz="2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2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健全高中阶段</a:t>
              </a:r>
              <a:r>
                <a:rPr lang="zh-CN" altLang="en-US" sz="2200" b="1" dirty="0">
                  <a:solidFill>
                    <a:srgbClr val="9537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招生机制</a:t>
              </a:r>
              <a:r>
                <a:rPr lang="zh-CN" altLang="en-US" sz="2200" b="1" dirty="0">
                  <a:solidFill>
                    <a:srgbClr val="262626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，</a:t>
              </a:r>
              <a:r>
                <a:rPr lang="zh-CN" altLang="en-US" sz="22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进一步促进义务教育</a:t>
              </a:r>
              <a:r>
                <a:rPr lang="zh-CN" altLang="en-US" sz="2200" b="1" dirty="0">
                  <a:solidFill>
                    <a:srgbClr val="9537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优质均衡发展</a:t>
              </a:r>
              <a:endParaRPr lang="zh-HK" altLang="en-US" sz="2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590440" y="3216884"/>
              <a:ext cx="357227" cy="358966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590440" y="3887165"/>
              <a:ext cx="357227" cy="357377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590440" y="4565387"/>
              <a:ext cx="357227" cy="358966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590440" y="5188018"/>
              <a:ext cx="357227" cy="358966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173" name="文本框 20"/>
          <p:cNvSpPr txBox="1"/>
          <p:nvPr/>
        </p:nvSpPr>
        <p:spPr>
          <a:xfrm>
            <a:off x="2353569" y="1695764"/>
            <a:ext cx="7430876" cy="527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如何通过高中阶段学校考试招生改革：</a:t>
            </a:r>
            <a:endParaRPr lang="zh-HK" altLang="en-US" sz="2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4" name="Rectangle 382"/>
          <p:cNvSpPr txBox="1"/>
          <p:nvPr/>
        </p:nvSpPr>
        <p:spPr>
          <a:xfrm>
            <a:off x="2210668" y="316642"/>
            <a:ext cx="7208585" cy="3860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 问题导向</a:t>
            </a:r>
            <a:endParaRPr lang="en-US" altLang="ko-KR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4" descr="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6328" y="68276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/>
        </p:nvSpPr>
        <p:spPr>
          <a:xfrm>
            <a:off x="1526328" y="0"/>
            <a:ext cx="9145693" cy="100031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8196" name="组 2"/>
          <p:cNvGrpSpPr/>
          <p:nvPr/>
        </p:nvGrpSpPr>
        <p:grpSpPr>
          <a:xfrm>
            <a:off x="2239248" y="1268648"/>
            <a:ext cx="7821473" cy="5233240"/>
            <a:chOff x="857250" y="1649693"/>
            <a:chExt cx="7819206" cy="5232514"/>
          </a:xfrm>
        </p:grpSpPr>
        <p:sp>
          <p:nvSpPr>
            <p:cNvPr id="2" name="矩形 1"/>
            <p:cNvSpPr/>
            <p:nvPr/>
          </p:nvSpPr>
          <p:spPr>
            <a:xfrm>
              <a:off x="4281128" y="4762925"/>
              <a:ext cx="533344" cy="138912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8200" name="组合 31"/>
            <p:cNvGrpSpPr/>
            <p:nvPr/>
          </p:nvGrpSpPr>
          <p:grpSpPr>
            <a:xfrm>
              <a:off x="857250" y="1649693"/>
              <a:ext cx="7819206" cy="5232514"/>
              <a:chOff x="785786" y="1522316"/>
              <a:chExt cx="7818310" cy="5233630"/>
            </a:xfrm>
          </p:grpSpPr>
          <p:grpSp>
            <p:nvGrpSpPr>
              <p:cNvPr id="8201" name="组合 19"/>
              <p:cNvGrpSpPr/>
              <p:nvPr/>
            </p:nvGrpSpPr>
            <p:grpSpPr>
              <a:xfrm>
                <a:off x="785786" y="1522316"/>
                <a:ext cx="7818310" cy="5209939"/>
                <a:chOff x="785786" y="1665192"/>
                <a:chExt cx="7818310" cy="5209939"/>
              </a:xfrm>
            </p:grpSpPr>
            <p:grpSp>
              <p:nvGrpSpPr>
                <p:cNvPr id="8204" name="组合 34"/>
                <p:cNvGrpSpPr/>
                <p:nvPr/>
              </p:nvGrpSpPr>
              <p:grpSpPr>
                <a:xfrm>
                  <a:off x="1980119" y="1732171"/>
                  <a:ext cx="2112556" cy="2155288"/>
                  <a:chOff x="3594354" y="2194624"/>
                  <a:chExt cx="2755517" cy="2681693"/>
                </a:xfrm>
              </p:grpSpPr>
              <p:pic>
                <p:nvPicPr>
                  <p:cNvPr id="8211" name="Picture 2"/>
                  <p:cNvPicPr>
                    <a:picLocks noChangeAspect="1"/>
                  </p:cNvPicPr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3748489" y="2194624"/>
                    <a:ext cx="1911952" cy="17850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8212" name="TextBox 25"/>
                  <p:cNvSpPr txBox="1"/>
                  <p:nvPr/>
                </p:nvSpPr>
                <p:spPr>
                  <a:xfrm>
                    <a:off x="3594354" y="4188096"/>
                    <a:ext cx="2755517" cy="6882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/>
                    <a:r>
                      <a:rPr lang="zh-CN" altLang="en-US" sz="3000" b="1" dirty="0">
                        <a:solidFill>
                          <a:srgbClr val="0033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促进公平</a:t>
                    </a:r>
                  </a:p>
                </p:txBody>
              </p:sp>
            </p:grpSp>
            <p:grpSp>
              <p:nvGrpSpPr>
                <p:cNvPr id="8205" name="组合 43"/>
                <p:cNvGrpSpPr/>
                <p:nvPr/>
              </p:nvGrpSpPr>
              <p:grpSpPr>
                <a:xfrm>
                  <a:off x="5580107" y="1665192"/>
                  <a:ext cx="3000375" cy="2222324"/>
                  <a:chOff x="3821167" y="2165268"/>
                  <a:chExt cx="3000398" cy="2222623"/>
                </a:xfrm>
              </p:grpSpPr>
              <p:sp>
                <p:nvSpPr>
                  <p:cNvPr id="8209" name="TextBox 25"/>
                  <p:cNvSpPr txBox="1"/>
                  <p:nvPr/>
                </p:nvSpPr>
                <p:spPr>
                  <a:xfrm>
                    <a:off x="3821167" y="3834635"/>
                    <a:ext cx="3000398" cy="5532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/>
                    <a:r>
                      <a:rPr lang="zh-CN" altLang="en-US" sz="3000" b="1" dirty="0">
                        <a:solidFill>
                          <a:srgbClr val="0033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提升质量</a:t>
                    </a:r>
                  </a:p>
                </p:txBody>
              </p:sp>
              <p:pic>
                <p:nvPicPr>
                  <p:cNvPr id="8210" name="Picture 3"/>
                  <p:cNvPicPr>
                    <a:picLocks noChangeAspect="1"/>
                  </p:cNvPicPr>
                  <p:nvPr/>
                </p:nvPicPr>
                <p:blipFill>
                  <a:blip r:embed="rId5" cstate="print"/>
                  <a:stretch>
                    <a:fillRect/>
                  </a:stretch>
                </p:blipFill>
                <p:spPr>
                  <a:xfrm>
                    <a:off x="3854345" y="2165268"/>
                    <a:ext cx="1622827" cy="1549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sp>
              <p:nvSpPr>
                <p:cNvPr id="17" name="矩形 16"/>
                <p:cNvSpPr/>
                <p:nvPr/>
              </p:nvSpPr>
              <p:spPr>
                <a:xfrm>
                  <a:off x="4683831" y="4072467"/>
                  <a:ext cx="3920265" cy="2802664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785786" y="4072467"/>
                  <a:ext cx="3499669" cy="2802664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pic>
              <p:nvPicPr>
                <p:cNvPr id="8208" name="图片 17" descr="未标题-62.tif"/>
                <p:cNvPicPr>
                  <a:picLocks noChangeAspect="1"/>
                </p:cNvPicPr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 rot="2614214">
                  <a:off x="4220668" y="2073939"/>
                  <a:ext cx="710686" cy="72695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sp>
            <p:nvSpPr>
              <p:cNvPr id="8202" name="矩形 4"/>
              <p:cNvSpPr/>
              <p:nvPr/>
            </p:nvSpPr>
            <p:spPr>
              <a:xfrm>
                <a:off x="1116122" y="4331227"/>
                <a:ext cx="3287742" cy="19534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ct val="150000"/>
                  </a:lnSpc>
                  <a:buFont typeface="Arial" panose="020B0604020202020204" pitchFamily="34" charset="0"/>
                </a:pPr>
                <a:r>
                  <a:rPr lang="zh-CN" altLang="en-US" sz="1700" b="1" dirty="0">
                    <a:solidFill>
                      <a:srgbClr val="95373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学生层面</a:t>
                </a:r>
                <a:r>
                  <a:rPr lang="zh-CN" altLang="en-US" sz="1700" b="1" dirty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endParaRPr lang="en-US" altLang="zh-CN" sz="17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hangingPunct="1">
                  <a:lnSpc>
                    <a:spcPts val="2400"/>
                  </a:lnSpc>
                </a:pPr>
                <a:r>
                  <a:rPr lang="zh-CN" altLang="en-US" sz="1700" b="1" dirty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促进每一个学生的全面发展</a:t>
                </a:r>
                <a:endParaRPr lang="en-US" altLang="zh-CN" sz="17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hangingPunct="1">
                  <a:lnSpc>
                    <a:spcPts val="1200"/>
                  </a:lnSpc>
                </a:pPr>
                <a:endParaRPr lang="en-US" altLang="zh-CN" sz="17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hangingPunct="1">
                  <a:lnSpc>
                    <a:spcPct val="150000"/>
                  </a:lnSpc>
                </a:pPr>
                <a:r>
                  <a:rPr lang="zh-CN" altLang="en-US" sz="1700" b="1" dirty="0">
                    <a:solidFill>
                      <a:srgbClr val="95373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学校层面</a:t>
                </a:r>
                <a:r>
                  <a:rPr lang="zh-CN" altLang="en-US" sz="1700" b="1" dirty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endParaRPr lang="en-US" altLang="zh-CN" sz="17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hangingPunct="1">
                  <a:lnSpc>
                    <a:spcPts val="2400"/>
                  </a:lnSpc>
                </a:pPr>
                <a:r>
                  <a:rPr lang="zh-CN" altLang="en-US" sz="1700" b="1" dirty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确保每一所学校都拥有发展</a:t>
                </a:r>
                <a:endParaRPr lang="en-US" altLang="zh-CN" sz="17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hangingPunct="1">
                  <a:lnSpc>
                    <a:spcPts val="2400"/>
                  </a:lnSpc>
                </a:pPr>
                <a:r>
                  <a:rPr lang="zh-CN" altLang="en-US" sz="1700" b="1" dirty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的机会</a:t>
                </a:r>
              </a:p>
            </p:txBody>
          </p:sp>
          <p:sp>
            <p:nvSpPr>
              <p:cNvPr id="8203" name="矩形 4"/>
              <p:cNvSpPr/>
              <p:nvPr/>
            </p:nvSpPr>
            <p:spPr>
              <a:xfrm>
                <a:off x="4931674" y="4187180"/>
                <a:ext cx="3528423" cy="256876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ct val="150000"/>
                  </a:lnSpc>
                  <a:buFont typeface="Arial" panose="020B0604020202020204" pitchFamily="34" charset="0"/>
                </a:pPr>
                <a:r>
                  <a:rPr lang="zh-CN" altLang="en-US" sz="1700" b="1" dirty="0">
                    <a:solidFill>
                      <a:srgbClr val="95373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全面考查</a:t>
                </a:r>
                <a:r>
                  <a:rPr lang="zh-CN" altLang="en-US" sz="1700" b="1" dirty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endParaRPr lang="en-US" altLang="zh-CN" sz="17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hangingPunct="1">
                  <a:lnSpc>
                    <a:spcPts val="2400"/>
                  </a:lnSpc>
                  <a:buFont typeface="Arial" panose="020B0604020202020204" pitchFamily="34" charset="0"/>
                </a:pPr>
                <a:r>
                  <a:rPr lang="zh-CN" altLang="en-US" sz="1700" b="1" dirty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所有学科全学全考</a:t>
                </a:r>
                <a:r>
                  <a:rPr lang="zh-CN" altLang="en-US" sz="1700" b="1" dirty="0">
                    <a:solidFill>
                      <a:srgbClr val="262626"/>
                    </a:solidFill>
                    <a:latin typeface="黑体" panose="02010600030101010101" pitchFamily="49" charset="-122"/>
                    <a:ea typeface="黑体" panose="02010600030101010101" pitchFamily="49" charset="-122"/>
                  </a:rPr>
                  <a:t>，</a:t>
                </a:r>
                <a:r>
                  <a:rPr lang="zh-CN" altLang="en-US" sz="1700" b="1" dirty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通过加强综合实践</a:t>
                </a:r>
                <a:r>
                  <a:rPr lang="zh-CN" altLang="en-US" sz="1700" b="1" dirty="0">
                    <a:solidFill>
                      <a:srgbClr val="262626"/>
                    </a:solidFill>
                    <a:latin typeface="黑体" panose="02010600030101010101" pitchFamily="49" charset="-122"/>
                    <a:ea typeface="黑体" panose="02010600030101010101" pitchFamily="49" charset="-122"/>
                  </a:rPr>
                  <a:t>，</a:t>
                </a:r>
                <a:r>
                  <a:rPr lang="zh-CN" altLang="en-US" sz="1700" b="1" dirty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全面提升学生综合素质</a:t>
                </a:r>
                <a:endParaRPr lang="en-US" altLang="zh-CN" sz="17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hangingPunct="1">
                  <a:lnSpc>
                    <a:spcPts val="1200"/>
                  </a:lnSpc>
                  <a:buFont typeface="Arial" panose="020B0604020202020204" pitchFamily="34" charset="0"/>
                </a:pPr>
                <a:endParaRPr lang="en-US" altLang="zh-CN" sz="17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hangingPunct="1">
                  <a:lnSpc>
                    <a:spcPct val="150000"/>
                  </a:lnSpc>
                  <a:buFont typeface="Arial" panose="020B0604020202020204" pitchFamily="34" charset="0"/>
                </a:pPr>
                <a:r>
                  <a:rPr lang="zh-CN" altLang="en-US" sz="1700" b="1" dirty="0">
                    <a:solidFill>
                      <a:srgbClr val="95373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注重能力</a:t>
                </a:r>
                <a:r>
                  <a:rPr lang="zh-CN" altLang="en-US" sz="1700" b="1" dirty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endParaRPr lang="en-US" altLang="zh-CN" sz="17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hangingPunct="1">
                  <a:lnSpc>
                    <a:spcPts val="2400"/>
                  </a:lnSpc>
                  <a:buFont typeface="Arial" panose="020B0604020202020204" pitchFamily="34" charset="0"/>
                </a:pPr>
                <a:r>
                  <a:rPr lang="zh-CN" altLang="en-US" sz="1700" b="1" dirty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通过课程改革和考试招生制度改革</a:t>
                </a:r>
                <a:r>
                  <a:rPr lang="zh-CN" altLang="en-US" sz="1700" b="1" dirty="0">
                    <a:solidFill>
                      <a:srgbClr val="262626"/>
                    </a:solidFill>
                    <a:latin typeface="黑体" panose="02010600030101010101" pitchFamily="49" charset="-122"/>
                    <a:ea typeface="黑体" panose="02010600030101010101" pitchFamily="49" charset="-122"/>
                  </a:rPr>
                  <a:t>，</a:t>
                </a:r>
                <a:r>
                  <a:rPr lang="zh-CN" altLang="en-US" sz="1700" b="1" dirty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提升学生的问题解决能力</a:t>
                </a:r>
                <a:endParaRPr lang="en-US" altLang="zh-CN" sz="17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hangingPunct="1">
                  <a:lnSpc>
                    <a:spcPts val="2400"/>
                  </a:lnSpc>
                </a:pPr>
                <a:endParaRPr lang="en-US" altLang="zh-CN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197" name="矩形 4"/>
          <p:cNvSpPr/>
          <p:nvPr/>
        </p:nvSpPr>
        <p:spPr>
          <a:xfrm>
            <a:off x="6699361" y="4363258"/>
            <a:ext cx="307714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ts val="2400"/>
              </a:lnSpc>
            </a:pPr>
            <a:endParaRPr lang="en-US" altLang="zh-CN" sz="14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8" name="Rectangle 382"/>
          <p:cNvSpPr txBox="1"/>
          <p:nvPr/>
        </p:nvSpPr>
        <p:spPr>
          <a:xfrm>
            <a:off x="2420257" y="334108"/>
            <a:ext cx="7208585" cy="3860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 目标导向</a:t>
            </a:r>
            <a:endParaRPr lang="en-US" altLang="ko-KR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 descr="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6328" y="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/>
        </p:nvSpPr>
        <p:spPr>
          <a:xfrm>
            <a:off x="612775" y="10160"/>
            <a:ext cx="11254105" cy="100012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220" name="组 7"/>
          <p:cNvGrpSpPr/>
          <p:nvPr/>
        </p:nvGrpSpPr>
        <p:grpSpPr>
          <a:xfrm>
            <a:off x="1287780" y="1661795"/>
            <a:ext cx="9227820" cy="840105"/>
            <a:chOff x="1105861" y="1897771"/>
            <a:chExt cx="7209841" cy="839795"/>
          </a:xfrm>
        </p:grpSpPr>
        <p:sp>
          <p:nvSpPr>
            <p:cNvPr id="3" name="矩形 2"/>
            <p:cNvSpPr/>
            <p:nvPr/>
          </p:nvSpPr>
          <p:spPr>
            <a:xfrm>
              <a:off x="3842489" y="2142248"/>
              <a:ext cx="1080999" cy="37941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105861" y="1897771"/>
              <a:ext cx="3266810" cy="839795"/>
            </a:xfrm>
            <a:prstGeom prst="roundRect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27" name="TextBox 15"/>
            <p:cNvSpPr txBox="1"/>
            <p:nvPr/>
          </p:nvSpPr>
          <p:spPr>
            <a:xfrm>
              <a:off x="1121887" y="2126019"/>
              <a:ext cx="3224229" cy="5217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依据初中学业水平考试</a:t>
              </a: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634587" y="1897771"/>
              <a:ext cx="3677940" cy="839795"/>
            </a:xfrm>
            <a:prstGeom prst="roundRect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29" name="TextBox 15"/>
            <p:cNvSpPr txBox="1"/>
            <p:nvPr/>
          </p:nvSpPr>
          <p:spPr>
            <a:xfrm>
              <a:off x="4710533" y="2126019"/>
              <a:ext cx="3605169" cy="5217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结合初中学生综合素质评价</a:t>
              </a:r>
            </a:p>
          </p:txBody>
        </p:sp>
      </p:grpSp>
      <p:sp>
        <p:nvSpPr>
          <p:cNvPr id="9221" name="矩形 4"/>
          <p:cNvSpPr/>
          <p:nvPr/>
        </p:nvSpPr>
        <p:spPr>
          <a:xfrm>
            <a:off x="403860" y="3519170"/>
            <a:ext cx="11252835" cy="2707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3400"/>
              </a:lnSpc>
            </a:pPr>
            <a:r>
              <a:rPr lang="zh-CN" altLang="zh-CN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zh-CN" altLang="en-US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>
                <a:solidFill>
                  <a:srgbClr val="262626"/>
                </a:solidFill>
                <a:latin typeface="Arial Black" panose="020B0A04020102020204" pitchFamily="34" charset="0"/>
              </a:rPr>
              <a:t>2022</a:t>
            </a:r>
            <a:r>
              <a:rPr lang="zh-CN" altLang="en-US" sz="3200" b="1" dirty="0">
                <a:solidFill>
                  <a:srgbClr val="262626"/>
                </a:solidFill>
                <a:latin typeface="Arial Black" panose="020B0A04020102020204" pitchFamily="34" charset="0"/>
              </a:rPr>
              <a:t> </a:t>
            </a:r>
            <a:r>
              <a:rPr lang="zh-CN" altLang="zh-CN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zh-CN" sz="3200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初步</a:t>
            </a:r>
            <a:r>
              <a:rPr lang="zh-CN" altLang="zh-CN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建成具有上海特点</a:t>
            </a:r>
            <a:r>
              <a:rPr lang="zh-CN" altLang="zh-CN" sz="3200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zh-CN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体现科学教育质量观</a:t>
            </a:r>
            <a:r>
              <a:rPr lang="zh-CN" altLang="en-US" sz="3200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zh-CN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zh-CN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初中学业水平考试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为依据</a:t>
            </a:r>
            <a:r>
              <a:rPr lang="zh-CN" altLang="en-US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结合初中学生综合素质评价</a:t>
            </a:r>
            <a:r>
              <a:rPr lang="zh-CN" altLang="en-US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的初中毕业和高中阶段学校招生录取</a:t>
            </a:r>
            <a:r>
              <a:rPr lang="zh-CN" altLang="zh-CN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  <a:r>
              <a:rPr lang="zh-CN" altLang="en-US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。健全程序规范、结果公正、保障有力的考试招生管理机制</a:t>
            </a:r>
            <a:r>
              <a:rPr lang="zh-CN" altLang="en-US" sz="3200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为进一步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破除唯分数论</a:t>
            </a:r>
            <a:r>
              <a:rPr lang="zh-CN" altLang="en-US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注重能力培养</a:t>
            </a:r>
            <a:r>
              <a:rPr lang="zh-CN" altLang="en-US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、促进</a:t>
            </a:r>
            <a:r>
              <a:rPr lang="zh-CN" altLang="zh-CN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初中毕业生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全面发展</a:t>
            </a:r>
            <a:r>
              <a:rPr lang="zh-CN" altLang="en-US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、促进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义务教育阶段学校优质均衡发展</a:t>
            </a:r>
            <a:r>
              <a:rPr lang="zh-CN" altLang="en-US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、促进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高中学校特色多样发展</a:t>
            </a:r>
            <a:r>
              <a:rPr lang="zh-CN" altLang="zh-CN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奠定基础。 </a:t>
            </a:r>
          </a:p>
        </p:txBody>
      </p:sp>
      <p:sp>
        <p:nvSpPr>
          <p:cNvPr id="9222" name="矩形 1"/>
          <p:cNvSpPr/>
          <p:nvPr/>
        </p:nvSpPr>
        <p:spPr>
          <a:xfrm>
            <a:off x="2585720" y="1132205"/>
            <a:ext cx="7512050" cy="4851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核心内容：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一依据</a:t>
            </a:r>
            <a:r>
              <a:rPr lang="zh-CN" altLang="en-US" sz="3200" b="1" dirty="0">
                <a:solidFill>
                  <a:srgbClr val="953735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32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一结合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”</a:t>
            </a:r>
          </a:p>
        </p:txBody>
      </p:sp>
      <p:sp>
        <p:nvSpPr>
          <p:cNvPr id="9223" name="矩形 22"/>
          <p:cNvSpPr/>
          <p:nvPr/>
        </p:nvSpPr>
        <p:spPr>
          <a:xfrm>
            <a:off x="2586019" y="2768230"/>
            <a:ext cx="5149215" cy="485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改革目标：</a:t>
            </a:r>
          </a:p>
        </p:txBody>
      </p:sp>
      <p:sp>
        <p:nvSpPr>
          <p:cNvPr id="9224" name="Rectangle 382"/>
          <p:cNvSpPr txBox="1"/>
          <p:nvPr/>
        </p:nvSpPr>
        <p:spPr>
          <a:xfrm>
            <a:off x="2426608" y="242665"/>
            <a:ext cx="7208585" cy="5340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（五） 核心内容与改革目标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4" descr="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6328" y="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/>
        </p:nvSpPr>
        <p:spPr>
          <a:xfrm>
            <a:off x="614680" y="14605"/>
            <a:ext cx="11100435" cy="100012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4" name="矩形 4"/>
          <p:cNvSpPr/>
          <p:nvPr/>
        </p:nvSpPr>
        <p:spPr>
          <a:xfrm>
            <a:off x="869315" y="1057910"/>
            <a:ext cx="1059116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此次高中阶段学校考试招生改革的具体改革领域包括</a:t>
            </a:r>
            <a:r>
              <a:rPr lang="zh-CN" altLang="en-US" sz="2800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endParaRPr lang="en-US" altLang="zh-CN" sz="2800" b="1" dirty="0">
              <a:solidFill>
                <a:srgbClr val="262626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</a:t>
            </a:r>
            <a:r>
              <a:rPr lang="zh-CN" altLang="en-US" sz="28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初中学业水平考试</a:t>
            </a:r>
            <a:r>
              <a:rPr lang="zh-CN" altLang="en-US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制度、完善</a:t>
            </a:r>
            <a:r>
              <a:rPr lang="zh-CN" altLang="en-US" sz="28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初中学生综合素质评价</a:t>
            </a:r>
            <a:r>
              <a:rPr lang="zh-CN" altLang="en-US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制度和深化</a:t>
            </a:r>
            <a:r>
              <a:rPr lang="zh-CN" altLang="en-US" sz="28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高中阶段学校招生录取</a:t>
            </a:r>
            <a:r>
              <a:rPr lang="zh-CN" altLang="en-US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改革三个相互关联方面。</a:t>
            </a:r>
          </a:p>
        </p:txBody>
      </p:sp>
      <p:sp>
        <p:nvSpPr>
          <p:cNvPr id="10245" name="Rectangle 382"/>
          <p:cNvSpPr txBox="1"/>
          <p:nvPr/>
        </p:nvSpPr>
        <p:spPr>
          <a:xfrm>
            <a:off x="2491707" y="222663"/>
            <a:ext cx="7208585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（六） 三大改革领域</a:t>
            </a:r>
          </a:p>
        </p:txBody>
      </p:sp>
      <p:grpSp>
        <p:nvGrpSpPr>
          <p:cNvPr id="10246" name="组 8"/>
          <p:cNvGrpSpPr/>
          <p:nvPr/>
        </p:nvGrpSpPr>
        <p:grpSpPr>
          <a:xfrm>
            <a:off x="1235930" y="3088260"/>
            <a:ext cx="9700231" cy="2718139"/>
            <a:chOff x="148677" y="2821485"/>
            <a:chExt cx="8915166" cy="2428084"/>
          </a:xfrm>
        </p:grpSpPr>
        <p:grpSp>
          <p:nvGrpSpPr>
            <p:cNvPr id="10247" name="组合 17"/>
            <p:cNvGrpSpPr/>
            <p:nvPr/>
          </p:nvGrpSpPr>
          <p:grpSpPr>
            <a:xfrm>
              <a:off x="3014930" y="2821485"/>
              <a:ext cx="4170460" cy="791298"/>
              <a:chOff x="4159026" y="3143248"/>
              <a:chExt cx="4404670" cy="791298"/>
            </a:xfrm>
          </p:grpSpPr>
          <p:sp>
            <p:nvSpPr>
              <p:cNvPr id="21" name="矩形 20"/>
              <p:cNvSpPr>
                <a:spLocks noChangeArrowheads="1"/>
              </p:cNvSpPr>
              <p:nvPr/>
            </p:nvSpPr>
            <p:spPr bwMode="auto">
              <a:xfrm>
                <a:off x="4159026" y="3143248"/>
                <a:ext cx="3285320" cy="79129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38100">
                <a:solidFill>
                  <a:srgbClr val="F8F8F8"/>
                </a:solidFill>
                <a:miter lim="800000"/>
              </a:ln>
              <a:effectLst>
                <a:outerShdw blurRad="63500" dist="20000" dir="5400000" rotWithShape="0">
                  <a:srgbClr val="00000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259" name="TextBox 27"/>
              <p:cNvSpPr txBox="1"/>
              <p:nvPr/>
            </p:nvSpPr>
            <p:spPr>
              <a:xfrm>
                <a:off x="4159642" y="3276549"/>
                <a:ext cx="4404054" cy="3460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28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charset="0"/>
                  </a:rPr>
                  <a:t>初中学业水平考试</a:t>
                </a:r>
              </a:p>
            </p:txBody>
          </p:sp>
        </p:grpSp>
        <p:grpSp>
          <p:nvGrpSpPr>
            <p:cNvPr id="10248" name="组合 19"/>
            <p:cNvGrpSpPr/>
            <p:nvPr/>
          </p:nvGrpSpPr>
          <p:grpSpPr>
            <a:xfrm>
              <a:off x="5298989" y="4414302"/>
              <a:ext cx="3764854" cy="793000"/>
              <a:chOff x="6743782" y="5044227"/>
              <a:chExt cx="3765880" cy="793001"/>
            </a:xfrm>
          </p:grpSpPr>
          <p:sp>
            <p:nvSpPr>
              <p:cNvPr id="19" name="矩形 18"/>
              <p:cNvSpPr>
                <a:spLocks noChangeArrowheads="1"/>
              </p:cNvSpPr>
              <p:nvPr/>
            </p:nvSpPr>
            <p:spPr bwMode="auto">
              <a:xfrm>
                <a:off x="6743782" y="5044227"/>
                <a:ext cx="3765880" cy="793001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38100">
                <a:solidFill>
                  <a:srgbClr val="F8F8F8"/>
                </a:solidFill>
                <a:miter lim="800000"/>
              </a:ln>
              <a:effectLst>
                <a:outerShdw blurRad="63500" dist="20000" dir="5400000" rotWithShape="0">
                  <a:srgbClr val="00000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257" name="TextBox 28"/>
              <p:cNvSpPr txBox="1"/>
              <p:nvPr/>
            </p:nvSpPr>
            <p:spPr>
              <a:xfrm>
                <a:off x="6852363" y="5236521"/>
                <a:ext cx="3531206" cy="4662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28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charset="0"/>
                  </a:rPr>
                  <a:t>高中阶段学校招生录取</a:t>
                </a:r>
              </a:p>
            </p:txBody>
          </p:sp>
        </p:grpSp>
        <p:grpSp>
          <p:nvGrpSpPr>
            <p:cNvPr id="10249" name="组合 18"/>
            <p:cNvGrpSpPr/>
            <p:nvPr/>
          </p:nvGrpSpPr>
          <p:grpSpPr>
            <a:xfrm>
              <a:off x="148677" y="4414594"/>
              <a:ext cx="3623621" cy="834975"/>
              <a:chOff x="541954" y="4957676"/>
              <a:chExt cx="4232611" cy="834976"/>
            </a:xfrm>
          </p:grpSpPr>
          <p:sp>
            <p:nvSpPr>
              <p:cNvPr id="17" name="矩形 16"/>
              <p:cNvSpPr>
                <a:spLocks noChangeArrowheads="1"/>
              </p:cNvSpPr>
              <p:nvPr/>
            </p:nvSpPr>
            <p:spPr bwMode="auto">
              <a:xfrm>
                <a:off x="541954" y="4957676"/>
                <a:ext cx="3938802" cy="834976"/>
              </a:xfrm>
              <a:prstGeom prst="rect">
                <a:avLst/>
              </a:prstGeom>
              <a:solidFill>
                <a:srgbClr val="336699"/>
              </a:solidFill>
              <a:ln w="38100">
                <a:solidFill>
                  <a:srgbClr val="F8F8F8"/>
                </a:solidFill>
                <a:miter lim="800000"/>
              </a:ln>
              <a:effectLst>
                <a:outerShdw blurRad="63500" dist="20000" dir="5400000" rotWithShape="0">
                  <a:srgbClr val="00000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255" name="TextBox 29"/>
              <p:cNvSpPr txBox="1"/>
              <p:nvPr/>
            </p:nvSpPr>
            <p:spPr>
              <a:xfrm>
                <a:off x="541954" y="5150537"/>
                <a:ext cx="4232611" cy="4662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28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charset="0"/>
                  </a:rPr>
                  <a:t>初中学生综合素质评价</a:t>
                </a:r>
              </a:p>
            </p:txBody>
          </p:sp>
        </p:grpSp>
        <p:grpSp>
          <p:nvGrpSpPr>
            <p:cNvPr id="10250" name="组合 21"/>
            <p:cNvGrpSpPr/>
            <p:nvPr/>
          </p:nvGrpSpPr>
          <p:grpSpPr>
            <a:xfrm>
              <a:off x="2144309" y="3526109"/>
              <a:ext cx="4885019" cy="1612513"/>
              <a:chOff x="3228411" y="4189623"/>
              <a:chExt cx="4965844" cy="1338164"/>
            </a:xfrm>
          </p:grpSpPr>
          <p:sp>
            <p:nvSpPr>
              <p:cNvPr id="14" name="左右箭头 13"/>
              <p:cNvSpPr/>
              <p:nvPr/>
            </p:nvSpPr>
            <p:spPr bwMode="auto">
              <a:xfrm rot="2652537">
                <a:off x="6796602" y="4189872"/>
                <a:ext cx="1397395" cy="502598"/>
              </a:xfrm>
              <a:prstGeom prst="leftRightArrow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左右箭头 14"/>
              <p:cNvSpPr/>
              <p:nvPr/>
            </p:nvSpPr>
            <p:spPr bwMode="auto">
              <a:xfrm>
                <a:off x="4882972" y="5086779"/>
                <a:ext cx="1551672" cy="441391"/>
              </a:xfrm>
              <a:prstGeom prst="leftRightArrow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左右箭头 15"/>
              <p:cNvSpPr/>
              <p:nvPr/>
            </p:nvSpPr>
            <p:spPr bwMode="auto">
              <a:xfrm rot="8161264">
                <a:off x="3228943" y="4189872"/>
                <a:ext cx="1185264" cy="503774"/>
              </a:xfrm>
              <a:prstGeom prst="leftRightArrow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4" descr="B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0195" y="0"/>
            <a:ext cx="11541760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5813372" y="0"/>
            <a:ext cx="714507" cy="220544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13372" y="4293395"/>
            <a:ext cx="714507" cy="25658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9" name="TextBox 6"/>
          <p:cNvSpPr txBox="1"/>
          <p:nvPr/>
        </p:nvSpPr>
        <p:spPr>
          <a:xfrm>
            <a:off x="4268449" y="2619860"/>
            <a:ext cx="3738880" cy="1168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7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任务措施</a:t>
            </a:r>
          </a:p>
        </p:txBody>
      </p:sp>
      <p:sp>
        <p:nvSpPr>
          <p:cNvPr id="15" name="文本框 20"/>
          <p:cNvSpPr txBox="1"/>
          <p:nvPr/>
        </p:nvSpPr>
        <p:spPr bwMode="auto">
          <a:xfrm>
            <a:off x="5883235" y="1519519"/>
            <a:ext cx="708156" cy="5530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3000" b="1" kern="1200" cap="none" spc="300" normalizeH="0" baseline="0" noProof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二</a:t>
            </a:r>
            <a:endParaRPr kumimoji="0" lang="zh-HK" altLang="en-US" sz="3000" b="1" kern="1200" cap="none" spc="300" normalizeH="0" baseline="0" noProof="0" dirty="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4" descr="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6328" y="15878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" name="矩形 34"/>
          <p:cNvSpPr/>
          <p:nvPr/>
        </p:nvSpPr>
        <p:spPr>
          <a:xfrm>
            <a:off x="4579657" y="3829759"/>
            <a:ext cx="3142245" cy="73356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24332" y="1937109"/>
            <a:ext cx="1508404" cy="19688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470719" y="1648130"/>
            <a:ext cx="3318489" cy="73038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2440" y="15875"/>
            <a:ext cx="11314430" cy="100012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5" name="矩形 5"/>
          <p:cNvSpPr/>
          <p:nvPr/>
        </p:nvSpPr>
        <p:spPr>
          <a:xfrm>
            <a:off x="4896968" y="2929480"/>
            <a:ext cx="2472690" cy="7835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>
                <a:solidFill>
                  <a:srgbClr val="953735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</a:t>
            </a:r>
            <a:r>
              <a:rPr lang="zh-CN" altLang="en-US" sz="30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两考合一</a:t>
            </a:r>
            <a:r>
              <a:rPr lang="zh-CN" altLang="en-US" sz="3000" b="1" dirty="0">
                <a:solidFill>
                  <a:srgbClr val="953735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”</a:t>
            </a:r>
            <a:endParaRPr lang="en-US" altLang="zh-CN" sz="3000" b="1" dirty="0">
              <a:solidFill>
                <a:srgbClr val="953735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63127" y="1648130"/>
            <a:ext cx="3431223" cy="7351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7" name="矩形 6"/>
          <p:cNvSpPr/>
          <p:nvPr/>
        </p:nvSpPr>
        <p:spPr>
          <a:xfrm>
            <a:off x="2582212" y="1803734"/>
            <a:ext cx="69513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初中毕业统一学业水平考试               高中阶段学校招生考试</a:t>
            </a:r>
            <a:endParaRPr lang="zh-CN" altLang="en-US" sz="2000" b="1" dirty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9" name="下箭头 18"/>
          <p:cNvSpPr/>
          <p:nvPr/>
        </p:nvSpPr>
        <p:spPr>
          <a:xfrm>
            <a:off x="5968976" y="2116530"/>
            <a:ext cx="392186" cy="817714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9" name="Rectangle 382"/>
          <p:cNvSpPr txBox="1"/>
          <p:nvPr/>
        </p:nvSpPr>
        <p:spPr>
          <a:xfrm>
            <a:off x="2353569" y="260130"/>
            <a:ext cx="7422936" cy="5340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（一） 完善初中学业水平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考试制度</a:t>
            </a:r>
          </a:p>
        </p:txBody>
      </p:sp>
      <p:sp>
        <p:nvSpPr>
          <p:cNvPr id="12300" name="矩形 1"/>
          <p:cNvSpPr/>
          <p:nvPr/>
        </p:nvSpPr>
        <p:spPr>
          <a:xfrm>
            <a:off x="2626360" y="4563110"/>
            <a:ext cx="70777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一考两用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（用于</a:t>
            </a:r>
            <a:r>
              <a:rPr lang="zh-CN" altLang="en-US" sz="28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和用于</a:t>
            </a:r>
            <a:r>
              <a:rPr lang="zh-CN" altLang="en-US" sz="28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升学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12301" name="矩形 2"/>
          <p:cNvSpPr/>
          <p:nvPr/>
        </p:nvSpPr>
        <p:spPr>
          <a:xfrm>
            <a:off x="5032177" y="3985363"/>
            <a:ext cx="2214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初中学业水平考试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329055" y="5286375"/>
            <a:ext cx="9343390" cy="9525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303" name="矩形 13"/>
          <p:cNvSpPr/>
          <p:nvPr/>
        </p:nvSpPr>
        <p:spPr>
          <a:xfrm>
            <a:off x="854075" y="5600065"/>
            <a:ext cx="101244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en-US" altLang="zh-CN" b="1" dirty="0">
                <a:solidFill>
                  <a:srgbClr val="953735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2017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年入学的六年级学生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起</a:t>
            </a: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全面实施初中学业水平考试制度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4" descr="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6328" y="50809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994410" y="3399790"/>
            <a:ext cx="9873615" cy="350964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9275" y="0"/>
            <a:ext cx="11314430" cy="100012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7" name="矩形 71"/>
          <p:cNvSpPr/>
          <p:nvPr/>
        </p:nvSpPr>
        <p:spPr>
          <a:xfrm>
            <a:off x="1375410" y="3392170"/>
            <a:ext cx="9401175" cy="221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初中学业水平考试的考试科目设置：</a:t>
            </a:r>
            <a:endParaRPr lang="en-US" altLang="zh-CN" sz="3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语文、数学、外语、</a:t>
            </a: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道德与法治（</a:t>
            </a:r>
            <a:r>
              <a:rPr lang="zh-CN" altLang="zh-CN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思想品德</a:t>
            </a: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、历史、地理、物理、化学、</a:t>
            </a:r>
            <a:endParaRPr lang="en-US" altLang="zh-CN" sz="2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生命科学、信息科技、体育与健身、科学、社会、艺术</a:t>
            </a: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（包括音乐和美术）</a:t>
            </a:r>
            <a:endParaRPr lang="en-US" altLang="zh-CN" sz="2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zh-CN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劳动技术</a:t>
            </a: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 </a:t>
            </a:r>
            <a:r>
              <a:rPr lang="en-US" altLang="zh-CN" sz="2000" b="1" dirty="0">
                <a:solidFill>
                  <a:srgbClr val="953735"/>
                </a:solidFill>
                <a:latin typeface="Arial Black" panose="020B0A04020102020204" pitchFamily="34" charset="0"/>
              </a:rPr>
              <a:t>15</a:t>
            </a:r>
            <a:r>
              <a:rPr lang="en-US" altLang="zh-CN" sz="20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0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门科目</a:t>
            </a:r>
            <a:r>
              <a:rPr lang="zh-CN" altLang="zh-CN" sz="20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</a:p>
        </p:txBody>
      </p:sp>
      <p:sp>
        <p:nvSpPr>
          <p:cNvPr id="13318" name="矩形 71"/>
          <p:cNvSpPr/>
          <p:nvPr/>
        </p:nvSpPr>
        <p:spPr>
          <a:xfrm>
            <a:off x="2568213" y="-196497"/>
            <a:ext cx="7573777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1.</a:t>
            </a:r>
            <a:r>
              <a:rPr lang="zh-CN" altLang="en-US" sz="40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  考试科目设置</a:t>
            </a:r>
          </a:p>
        </p:txBody>
      </p:sp>
      <p:sp>
        <p:nvSpPr>
          <p:cNvPr id="13319" name="矩形 71"/>
          <p:cNvSpPr/>
          <p:nvPr/>
        </p:nvSpPr>
        <p:spPr>
          <a:xfrm>
            <a:off x="1484630" y="5425440"/>
            <a:ext cx="889381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考试内容：</a:t>
            </a:r>
            <a:endParaRPr lang="en-US" altLang="zh-CN" sz="3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各科目考试内容以相应学科</a:t>
            </a:r>
            <a:r>
              <a:rPr lang="zh-CN" altLang="en-US" sz="20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初中课程标准要求</a:t>
            </a: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为依据</a:t>
            </a:r>
            <a:r>
              <a:rPr lang="zh-CN" altLang="en-US" sz="20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体现</a:t>
            </a:r>
            <a:r>
              <a:rPr lang="zh-CN" altLang="en-US" sz="20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教考一致</a:t>
            </a: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</a:t>
            </a:r>
            <a:r>
              <a:rPr lang="zh-CN" altLang="en-US" sz="20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</a:p>
        </p:txBody>
      </p:sp>
      <p:grpSp>
        <p:nvGrpSpPr>
          <p:cNvPr id="13320" name="组 1"/>
          <p:cNvGrpSpPr/>
          <p:nvPr/>
        </p:nvGrpSpPr>
        <p:grpSpPr>
          <a:xfrm>
            <a:off x="2353569" y="1413137"/>
            <a:ext cx="7518204" cy="898691"/>
            <a:chOff x="1013914" y="1399915"/>
            <a:chExt cx="7516902" cy="898485"/>
          </a:xfrm>
        </p:grpSpPr>
        <p:grpSp>
          <p:nvGrpSpPr>
            <p:cNvPr id="13336" name="组合 16"/>
            <p:cNvGrpSpPr/>
            <p:nvPr/>
          </p:nvGrpSpPr>
          <p:grpSpPr>
            <a:xfrm>
              <a:off x="1013914" y="1414202"/>
              <a:ext cx="967792" cy="863562"/>
              <a:chOff x="1913849" y="2565949"/>
              <a:chExt cx="968075" cy="862483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1913849" y="2565949"/>
                <a:ext cx="859099" cy="862483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352" name="文本框 20"/>
              <p:cNvSpPr txBox="1"/>
              <p:nvPr/>
            </p:nvSpPr>
            <p:spPr>
              <a:xfrm>
                <a:off x="2007304" y="2683046"/>
                <a:ext cx="874620" cy="5522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语文</a:t>
                </a:r>
                <a:endParaRPr lang="zh-HK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椭圆 51"/>
            <p:cNvSpPr/>
            <p:nvPr/>
          </p:nvSpPr>
          <p:spPr bwMode="auto">
            <a:xfrm>
              <a:off x="2009288" y="1399915"/>
              <a:ext cx="857260" cy="861975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38" name="文本框 20"/>
            <p:cNvSpPr txBox="1"/>
            <p:nvPr/>
          </p:nvSpPr>
          <p:spPr>
            <a:xfrm>
              <a:off x="2104566" y="1536721"/>
              <a:ext cx="874364" cy="5529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数学</a:t>
              </a:r>
              <a:endParaRPr lang="zh-HK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 bwMode="auto">
            <a:xfrm>
              <a:off x="2982438" y="1422139"/>
              <a:ext cx="858847" cy="861975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40" name="文本框 20"/>
            <p:cNvSpPr txBox="1"/>
            <p:nvPr/>
          </p:nvSpPr>
          <p:spPr>
            <a:xfrm>
              <a:off x="3075631" y="1548057"/>
              <a:ext cx="874364" cy="5529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外语</a:t>
              </a:r>
              <a:endParaRPr lang="zh-HK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 bwMode="auto">
            <a:xfrm>
              <a:off x="3933361" y="1420552"/>
              <a:ext cx="858848" cy="861974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42" name="文本框 20"/>
            <p:cNvSpPr txBox="1"/>
            <p:nvPr/>
          </p:nvSpPr>
          <p:spPr>
            <a:xfrm>
              <a:off x="3925095" y="1558141"/>
              <a:ext cx="874364" cy="5834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道德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与法治</a:t>
              </a:r>
              <a:endParaRPr lang="zh-HK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 bwMode="auto">
            <a:xfrm>
              <a:off x="4866822" y="1418964"/>
              <a:ext cx="858848" cy="861975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44" name="文本框 20"/>
            <p:cNvSpPr txBox="1"/>
            <p:nvPr/>
          </p:nvSpPr>
          <p:spPr>
            <a:xfrm>
              <a:off x="4959655" y="1544507"/>
              <a:ext cx="874364" cy="5529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历史</a:t>
              </a:r>
              <a:endParaRPr lang="zh-HK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 bwMode="auto">
            <a:xfrm>
              <a:off x="5785996" y="1422139"/>
              <a:ext cx="858847" cy="861975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46" name="文本框 20"/>
            <p:cNvSpPr txBox="1"/>
            <p:nvPr/>
          </p:nvSpPr>
          <p:spPr>
            <a:xfrm>
              <a:off x="5878402" y="1548057"/>
              <a:ext cx="874364" cy="5529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物理</a:t>
              </a:r>
              <a:endParaRPr lang="zh-HK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 bwMode="auto">
            <a:xfrm>
              <a:off x="6709932" y="1420552"/>
              <a:ext cx="858847" cy="861974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48" name="文本框 20"/>
            <p:cNvSpPr txBox="1"/>
            <p:nvPr/>
          </p:nvSpPr>
          <p:spPr>
            <a:xfrm>
              <a:off x="6802774" y="1547034"/>
              <a:ext cx="874364" cy="5529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化学</a:t>
              </a:r>
              <a:endParaRPr lang="zh-HK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>
              <a:off x="7664031" y="1436426"/>
              <a:ext cx="858848" cy="861974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50" name="文本框 20"/>
            <p:cNvSpPr txBox="1"/>
            <p:nvPr/>
          </p:nvSpPr>
          <p:spPr>
            <a:xfrm>
              <a:off x="7656452" y="1573300"/>
              <a:ext cx="874364" cy="5834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体育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与健身</a:t>
              </a:r>
              <a:endParaRPr lang="zh-HK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21" name="组 2"/>
          <p:cNvGrpSpPr/>
          <p:nvPr/>
        </p:nvGrpSpPr>
        <p:grpSpPr>
          <a:xfrm>
            <a:off x="2834671" y="2435676"/>
            <a:ext cx="6700491" cy="963673"/>
            <a:chOff x="1451318" y="2420106"/>
            <a:chExt cx="6700139" cy="963647"/>
          </a:xfrm>
        </p:grpSpPr>
        <p:sp>
          <p:nvSpPr>
            <p:cNvPr id="71" name="椭圆 70"/>
            <p:cNvSpPr/>
            <p:nvPr/>
          </p:nvSpPr>
          <p:spPr bwMode="auto">
            <a:xfrm>
              <a:off x="1451318" y="2432808"/>
              <a:ext cx="858952" cy="862149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23" name="文本框 20"/>
            <p:cNvSpPr txBox="1"/>
            <p:nvPr/>
          </p:nvSpPr>
          <p:spPr>
            <a:xfrm>
              <a:off x="1551498" y="2564336"/>
              <a:ext cx="874364" cy="5530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地理</a:t>
              </a:r>
              <a:endParaRPr lang="zh-HK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椭圆 96"/>
            <p:cNvSpPr/>
            <p:nvPr/>
          </p:nvSpPr>
          <p:spPr bwMode="auto">
            <a:xfrm>
              <a:off x="2427761" y="2432808"/>
              <a:ext cx="858951" cy="862149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25" name="文本框 20"/>
            <p:cNvSpPr txBox="1"/>
            <p:nvPr/>
          </p:nvSpPr>
          <p:spPr>
            <a:xfrm>
              <a:off x="2544652" y="2553831"/>
              <a:ext cx="874364" cy="8299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生命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科学</a:t>
              </a:r>
              <a:endParaRPr lang="zh-HK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椭圆 98"/>
            <p:cNvSpPr/>
            <p:nvPr/>
          </p:nvSpPr>
          <p:spPr bwMode="auto">
            <a:xfrm>
              <a:off x="3383562" y="2420106"/>
              <a:ext cx="858951" cy="862149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27" name="文本框 20"/>
            <p:cNvSpPr txBox="1"/>
            <p:nvPr/>
          </p:nvSpPr>
          <p:spPr>
            <a:xfrm>
              <a:off x="3500028" y="2541258"/>
              <a:ext cx="874364" cy="8299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科技</a:t>
              </a:r>
              <a:endParaRPr lang="zh-HK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椭圆 102"/>
            <p:cNvSpPr/>
            <p:nvPr/>
          </p:nvSpPr>
          <p:spPr bwMode="auto">
            <a:xfrm>
              <a:off x="4342540" y="2420106"/>
              <a:ext cx="857364" cy="862149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29" name="文本框 20"/>
            <p:cNvSpPr txBox="1"/>
            <p:nvPr/>
          </p:nvSpPr>
          <p:spPr>
            <a:xfrm>
              <a:off x="4430234" y="2541258"/>
              <a:ext cx="874364" cy="5530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科学</a:t>
              </a:r>
              <a:endParaRPr lang="zh-HK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椭圆 106"/>
            <p:cNvSpPr/>
            <p:nvPr/>
          </p:nvSpPr>
          <p:spPr bwMode="auto">
            <a:xfrm>
              <a:off x="5299929" y="2421694"/>
              <a:ext cx="858952" cy="862148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31" name="文本框 20"/>
            <p:cNvSpPr txBox="1"/>
            <p:nvPr/>
          </p:nvSpPr>
          <p:spPr>
            <a:xfrm>
              <a:off x="5400457" y="2542623"/>
              <a:ext cx="874364" cy="5530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</a:t>
              </a:r>
              <a:endParaRPr lang="zh-HK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椭圆 108"/>
            <p:cNvSpPr/>
            <p:nvPr/>
          </p:nvSpPr>
          <p:spPr bwMode="auto">
            <a:xfrm>
              <a:off x="6252555" y="2432808"/>
              <a:ext cx="858952" cy="862149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33" name="文本框 20"/>
            <p:cNvSpPr txBox="1"/>
            <p:nvPr/>
          </p:nvSpPr>
          <p:spPr>
            <a:xfrm>
              <a:off x="6353189" y="2563113"/>
              <a:ext cx="874364" cy="5530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艺术</a:t>
              </a:r>
              <a:endParaRPr lang="zh-HK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椭圆 110"/>
            <p:cNvSpPr/>
            <p:nvPr/>
          </p:nvSpPr>
          <p:spPr bwMode="auto">
            <a:xfrm>
              <a:off x="7160726" y="2424870"/>
              <a:ext cx="858952" cy="862148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35" name="文本框 20"/>
            <p:cNvSpPr txBox="1"/>
            <p:nvPr/>
          </p:nvSpPr>
          <p:spPr>
            <a:xfrm>
              <a:off x="7277093" y="2546474"/>
              <a:ext cx="874364" cy="8299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劳动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技术</a:t>
              </a:r>
              <a:endParaRPr lang="zh-HK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4" descr="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6328" y="-26992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/>
        </p:nvSpPr>
        <p:spPr>
          <a:xfrm>
            <a:off x="548640" y="0"/>
            <a:ext cx="11155680" cy="100012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40" name="矩形 57"/>
          <p:cNvSpPr/>
          <p:nvPr/>
        </p:nvSpPr>
        <p:spPr>
          <a:xfrm>
            <a:off x="826135" y="999490"/>
            <a:ext cx="993013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初中学业水平考试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全员、全考、全用</a:t>
            </a:r>
            <a:endParaRPr lang="en-US" altLang="zh-CN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所有本市在籍初中学生均需参加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引导学生全面学习</a:t>
            </a:r>
            <a:endParaRPr lang="en-US" altLang="zh-CN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初中各门课程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初中学业水平考试结果用于初中毕业</a:t>
            </a:r>
            <a:endParaRPr lang="en-US" altLang="zh-CN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和高中阶段学校招生录取各环节。</a:t>
            </a:r>
          </a:p>
        </p:txBody>
      </p:sp>
      <p:sp>
        <p:nvSpPr>
          <p:cNvPr id="14342" name="矩形 38"/>
          <p:cNvSpPr/>
          <p:nvPr/>
        </p:nvSpPr>
        <p:spPr>
          <a:xfrm>
            <a:off x="826135" y="3687445"/>
            <a:ext cx="9930765" cy="3230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初中学业水平考试结果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按不同需求呈现和使用</a:t>
            </a:r>
            <a:endParaRPr lang="en-US" altLang="zh-CN" b="1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初中学业水平考试成绩合格是初中学生毕业的必要条</a:t>
            </a:r>
            <a:endParaRPr lang="en-US" altLang="zh-CN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根据初中学生毕业和升学的不同需求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按需呈现</a:t>
            </a:r>
            <a:endParaRPr lang="en-US" altLang="zh-CN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和使用考试结果。</a:t>
            </a:r>
            <a:endParaRPr lang="en-US" altLang="zh-CN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3" name="Rectangle 382"/>
          <p:cNvSpPr txBox="1"/>
          <p:nvPr/>
        </p:nvSpPr>
        <p:spPr>
          <a:xfrm>
            <a:off x="2564746" y="290929"/>
            <a:ext cx="7422937" cy="4851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zh-CN" sz="3200" b="1" dirty="0">
                <a:solidFill>
                  <a:schemeClr val="bg1"/>
                </a:solidFill>
                <a:uFillTx/>
                <a:latin typeface="Arial Black" panose="020B0A04020102020204" pitchFamily="34" charset="0"/>
                <a:ea typeface="微软雅黑" panose="020B0503020204020204" pitchFamily="34" charset="-122"/>
              </a:rPr>
              <a:t>2.</a:t>
            </a:r>
            <a:r>
              <a:rPr lang="zh-CN" altLang="en-US" sz="3200" b="1" dirty="0">
                <a:solidFill>
                  <a:schemeClr val="bg1"/>
                </a:solidFill>
                <a:uFillTx/>
                <a:latin typeface="Arial Black" panose="020B0A04020102020204" pitchFamily="34" charset="0"/>
                <a:ea typeface="微软雅黑" panose="020B0503020204020204" pitchFamily="34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结果呈现与运用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座谈会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325" y="165735"/>
            <a:ext cx="12009120" cy="655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4" descr="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6328" y="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/>
        </p:nvSpPr>
        <p:spPr>
          <a:xfrm>
            <a:off x="853440" y="0"/>
            <a:ext cx="11023600" cy="100012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4" name="矩形 38"/>
          <p:cNvSpPr/>
          <p:nvPr/>
        </p:nvSpPr>
        <p:spPr>
          <a:xfrm>
            <a:off x="2442639" y="1194703"/>
            <a:ext cx="8229536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初中学业水平考试结果按不同需求呈现和使用</a:t>
            </a:r>
            <a:endParaRPr lang="zh-CN" altLang="en-US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Rectangle 382"/>
          <p:cNvSpPr txBox="1"/>
          <p:nvPr/>
        </p:nvSpPr>
        <p:spPr>
          <a:xfrm>
            <a:off x="2388501" y="271082"/>
            <a:ext cx="7421349" cy="4851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结果呈现与运用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028071" y="2276897"/>
          <a:ext cx="8248015" cy="3611563"/>
        </p:xfrm>
        <a:graphic>
          <a:graphicData uri="http://schemas.openxmlformats.org/drawingml/2006/table">
            <a:tbl>
              <a:tblPr/>
              <a:tblGrid>
                <a:gridCol w="2560955"/>
                <a:gridCol w="2551430"/>
                <a:gridCol w="3135630"/>
              </a:tblGrid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使用需求</a:t>
                      </a:r>
                    </a:p>
                  </a:txBody>
                  <a:tcPr marL="91470" marR="91470" marT="45708" marB="457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呈现方式</a:t>
                      </a:r>
                    </a:p>
                  </a:txBody>
                  <a:tcPr marL="91470" marR="91470" marT="45708" marB="457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初中毕业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70" marR="91470" marT="45708" marB="457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3735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不合格 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3735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合格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（所有科目）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70" marR="91470" marT="45708" marB="457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060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报考高中阶段学校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70" marR="91470" marT="45708" marB="457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3735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计分科目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分数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70" marR="91470" marT="45708" marB="457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3735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非计分科目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等第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优秀 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良好 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合格 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不合格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70" marR="91470" marT="45708" marB="457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中职校自主招收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随迁子女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70" marR="91470" marT="45708" marB="457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按中等职业学校招生需求呈现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70" marR="91470" marT="45708" marB="457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4" descr="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4833" y="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/>
        </p:nvSpPr>
        <p:spPr>
          <a:xfrm>
            <a:off x="1526540" y="0"/>
            <a:ext cx="10221595" cy="100012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7" name="表格 46"/>
          <p:cNvGraphicFramePr>
            <a:graphicFrameLocks noGrp="1"/>
          </p:cNvGraphicFramePr>
          <p:nvPr/>
        </p:nvGraphicFramePr>
        <p:xfrm>
          <a:off x="501650" y="1529080"/>
          <a:ext cx="11115675" cy="5186680"/>
        </p:xfrm>
        <a:graphic>
          <a:graphicData uri="http://schemas.openxmlformats.org/drawingml/2006/table">
            <a:tbl>
              <a:tblPr/>
              <a:tblGrid>
                <a:gridCol w="972185"/>
                <a:gridCol w="922020"/>
                <a:gridCol w="972185"/>
                <a:gridCol w="971550"/>
                <a:gridCol w="558165"/>
                <a:gridCol w="556895"/>
                <a:gridCol w="542290"/>
                <a:gridCol w="542290"/>
                <a:gridCol w="558800"/>
                <a:gridCol w="535940"/>
                <a:gridCol w="775970"/>
                <a:gridCol w="875030"/>
                <a:gridCol w="1290955"/>
                <a:gridCol w="1041400"/>
              </a:tblGrid>
              <a:tr h="5492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总分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语文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数学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外语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道德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与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法治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历史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体育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与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健身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综 合 测 试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9359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化学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跨学科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案例分析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物理和化学实验操作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26949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Black" panose="020B0A04020102020204" pitchFamily="34" charset="0"/>
                          <a:ea typeface="宋体" panose="02010600030101010101" pitchFamily="2" charset="-122"/>
                        </a:rPr>
                        <a:t>750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Black" panose="020B0A04020102020204" pitchFamily="34" charset="0"/>
                          <a:ea typeface="宋体" panose="02010600030101010101" pitchFamily="2" charset="-122"/>
                        </a:rPr>
                        <a:t>150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Black" panose="020B0A04020102020204" pitchFamily="34" charset="0"/>
                          <a:ea typeface="宋体" panose="02010600030101010101" pitchFamily="2" charset="-122"/>
                        </a:rPr>
                        <a:t>150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含听说测试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日常考核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统一考试 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日常考核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统一考试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日常考核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统一测试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不含实验操作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主要涉及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地理、生命科学等学科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学生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可参加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两次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9C3"/>
                    </a:solidFill>
                  </a:tcPr>
                </a:tc>
              </a:tr>
              <a:tr h="14319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Black" panose="020B0A04020102020204" pitchFamily="34" charset="0"/>
                          <a:ea typeface="宋体" panose="02010600030101010101" pitchFamily="2" charset="-122"/>
                        </a:rPr>
                        <a:t>150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  <a:ea typeface="宋体" panose="02010600030101010101" pitchFamily="2" charset="-122"/>
                        </a:rPr>
                        <a:t>60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  <a:ea typeface="宋体" panose="02010600030101010101" pitchFamily="2" charset="-122"/>
                        </a:rPr>
                        <a:t>60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Black" panose="020B0A04020102020204" pitchFamily="34" charset="0"/>
                          <a:ea typeface="宋体" panose="02010600030101010101" pitchFamily="2" charset="-122"/>
                        </a:rPr>
                        <a:t>30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  <a:ea typeface="宋体" panose="02010600030101010101" pitchFamily="2" charset="-122"/>
                        </a:rPr>
                        <a:t>150</a:t>
                      </a:r>
                    </a:p>
                  </a:txBody>
                  <a:tcPr marL="91402" marR="91402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439" name="Rectangle 382"/>
          <p:cNvSpPr txBox="1"/>
          <p:nvPr/>
        </p:nvSpPr>
        <p:spPr>
          <a:xfrm>
            <a:off x="1994728" y="375390"/>
            <a:ext cx="7422936" cy="3860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） 结果呈现与运用</a:t>
            </a:r>
            <a:r>
              <a:rPr lang="zh-CN" altLang="en-US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Wingdings" panose="05000000000000000000" pitchFamily="2" charset="2"/>
              </a:rPr>
              <a:t>（计分科目）</a:t>
            </a:r>
            <a:r>
              <a:rPr lang="zh-CN" altLang="en-US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 </a:t>
            </a:r>
            <a:endParaRPr lang="en-US" altLang="ko-KR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40" name="文本框 1"/>
          <p:cNvSpPr txBox="1"/>
          <p:nvPr/>
        </p:nvSpPr>
        <p:spPr>
          <a:xfrm>
            <a:off x="11307139" y="4712573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441" name="矩形 38"/>
          <p:cNvSpPr/>
          <p:nvPr/>
        </p:nvSpPr>
        <p:spPr>
          <a:xfrm>
            <a:off x="2094108" y="882902"/>
            <a:ext cx="8229536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初中学业水平考试计分科目设置及分值</a:t>
            </a:r>
            <a:endParaRPr lang="zh-CN" altLang="en-US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442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46028" y="1286113"/>
            <a:ext cx="630354" cy="6303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4" descr="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6328" y="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0" name="矩形 129"/>
          <p:cNvSpPr/>
          <p:nvPr/>
        </p:nvSpPr>
        <p:spPr>
          <a:xfrm>
            <a:off x="831850" y="1000125"/>
            <a:ext cx="10783570" cy="54540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18210" y="0"/>
            <a:ext cx="10765790" cy="100012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3" name="矩形 52"/>
          <p:cNvSpPr/>
          <p:nvPr/>
        </p:nvSpPr>
        <p:spPr>
          <a:xfrm>
            <a:off x="1120140" y="2284095"/>
            <a:ext cx="103612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、数学、外语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闭卷纸笔考试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方式进行</a:t>
            </a:r>
            <a:r>
              <a:rPr lang="zh-CN" altLang="en-US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由市统一命题、</a:t>
            </a:r>
            <a:endParaRPr lang="en-US" altLang="zh-CN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统一组织实施、统一评卷</a:t>
            </a:r>
            <a:r>
              <a:rPr lang="zh-CN" altLang="en-US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外语增设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听说测试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solidFill>
                <a:schemeClr val="tx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7414" name="Rectangle 382"/>
          <p:cNvSpPr txBox="1"/>
          <p:nvPr/>
        </p:nvSpPr>
        <p:spPr>
          <a:xfrm>
            <a:off x="2353569" y="244252"/>
            <a:ext cx="7422936" cy="5340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计分科目考试组织方式</a:t>
            </a:r>
          </a:p>
        </p:txBody>
      </p:sp>
      <p:grpSp>
        <p:nvGrpSpPr>
          <p:cNvPr id="17415" name="组 53"/>
          <p:cNvGrpSpPr/>
          <p:nvPr/>
        </p:nvGrpSpPr>
        <p:grpSpPr>
          <a:xfrm>
            <a:off x="1802689" y="1221962"/>
            <a:ext cx="2059369" cy="538263"/>
            <a:chOff x="2211519" y="1651396"/>
            <a:chExt cx="2058623" cy="537741"/>
          </a:xfrm>
        </p:grpSpPr>
        <p:sp>
          <p:nvSpPr>
            <p:cNvPr id="55" name="圆角矩形 54"/>
            <p:cNvSpPr/>
            <p:nvPr/>
          </p:nvSpPr>
          <p:spPr bwMode="auto">
            <a:xfrm>
              <a:off x="2455951" y="1651396"/>
              <a:ext cx="1512620" cy="537741"/>
            </a:xfrm>
            <a:prstGeom prst="roundRect">
              <a:avLst/>
            </a:prstGeom>
            <a:solidFill>
              <a:schemeClr val="accent6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433" name="TextBox 15"/>
            <p:cNvSpPr txBox="1"/>
            <p:nvPr/>
          </p:nvSpPr>
          <p:spPr>
            <a:xfrm>
              <a:off x="2211519" y="1766314"/>
              <a:ext cx="2058623" cy="3368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计分科目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416" name="组 53"/>
          <p:cNvGrpSpPr/>
          <p:nvPr/>
        </p:nvGrpSpPr>
        <p:grpSpPr>
          <a:xfrm>
            <a:off x="1349375" y="1225550"/>
            <a:ext cx="2665095" cy="822960"/>
            <a:chOff x="2211518" y="1651396"/>
            <a:chExt cx="2058623" cy="537722"/>
          </a:xfrm>
        </p:grpSpPr>
        <p:sp>
          <p:nvSpPr>
            <p:cNvPr id="75" name="圆角矩形 74"/>
            <p:cNvSpPr/>
            <p:nvPr/>
          </p:nvSpPr>
          <p:spPr bwMode="auto">
            <a:xfrm>
              <a:off x="2455950" y="1651396"/>
              <a:ext cx="1512620" cy="537722"/>
            </a:xfrm>
            <a:prstGeom prst="roundRect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431" name="TextBox 15"/>
            <p:cNvSpPr txBox="1"/>
            <p:nvPr/>
          </p:nvSpPr>
          <p:spPr>
            <a:xfrm>
              <a:off x="2211518" y="1723965"/>
              <a:ext cx="2058623" cy="2605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计分科目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7" name="矩形 1"/>
          <p:cNvSpPr/>
          <p:nvPr/>
        </p:nvSpPr>
        <p:spPr>
          <a:xfrm>
            <a:off x="1120775" y="4700905"/>
            <a:ext cx="103612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道德与法治、历史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统一开卷纸笔考试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日常考核相结合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</a:t>
            </a:r>
            <a:r>
              <a:rPr lang="zh-CN" altLang="en-US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endParaRPr lang="en-US" altLang="zh-CN" b="1" dirty="0">
              <a:solidFill>
                <a:schemeClr val="tx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统一考试由市统一命题、统一组织实施、统一评卷。</a:t>
            </a:r>
            <a:endParaRPr lang="en-US" altLang="zh-CN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体育与健身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统一考试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日常考核相结合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方式进行</a:t>
            </a:r>
            <a:r>
              <a:rPr lang="zh-CN" altLang="en-US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lang="en-US" altLang="zh-CN" b="1" dirty="0">
              <a:solidFill>
                <a:schemeClr val="tx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0" name="椭圆 39"/>
          <p:cNvSpPr/>
          <p:nvPr/>
        </p:nvSpPr>
        <p:spPr bwMode="auto">
          <a:xfrm>
            <a:off x="4316411" y="1410029"/>
            <a:ext cx="858997" cy="862173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9" name="文本框 20"/>
          <p:cNvSpPr txBox="1"/>
          <p:nvPr/>
        </p:nvSpPr>
        <p:spPr>
          <a:xfrm>
            <a:off x="4398662" y="1494189"/>
            <a:ext cx="874874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endParaRPr lang="zh-HK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5635220" y="1421776"/>
            <a:ext cx="858997" cy="862173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21" name="文本框 20"/>
          <p:cNvSpPr txBox="1"/>
          <p:nvPr/>
        </p:nvSpPr>
        <p:spPr>
          <a:xfrm>
            <a:off x="5694292" y="1576742"/>
            <a:ext cx="874874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endParaRPr lang="zh-HK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 bwMode="auto">
          <a:xfrm>
            <a:off x="6948956" y="1432257"/>
            <a:ext cx="858997" cy="839944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23" name="文本框 20"/>
          <p:cNvSpPr txBox="1"/>
          <p:nvPr/>
        </p:nvSpPr>
        <p:spPr>
          <a:xfrm>
            <a:off x="7042953" y="1576739"/>
            <a:ext cx="8748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外语</a:t>
            </a:r>
            <a:endParaRPr lang="zh-HK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 bwMode="auto">
          <a:xfrm>
            <a:off x="3172460" y="3641090"/>
            <a:ext cx="1909445" cy="862330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25" name="文本框 20"/>
          <p:cNvSpPr txBox="1"/>
          <p:nvPr/>
        </p:nvSpPr>
        <p:spPr>
          <a:xfrm>
            <a:off x="3352800" y="3749675"/>
            <a:ext cx="16141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道德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与法治</a:t>
            </a:r>
          </a:p>
        </p:txBody>
      </p:sp>
      <p:sp>
        <p:nvSpPr>
          <p:cNvPr id="56" name="椭圆 55"/>
          <p:cNvSpPr/>
          <p:nvPr/>
        </p:nvSpPr>
        <p:spPr bwMode="auto">
          <a:xfrm>
            <a:off x="5273675" y="3677920"/>
            <a:ext cx="1675765" cy="850265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27" name="文本框 20"/>
          <p:cNvSpPr txBox="1"/>
          <p:nvPr/>
        </p:nvSpPr>
        <p:spPr>
          <a:xfrm>
            <a:off x="5673985" y="3749780"/>
            <a:ext cx="87487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历史</a:t>
            </a:r>
          </a:p>
        </p:txBody>
      </p:sp>
      <p:sp>
        <p:nvSpPr>
          <p:cNvPr id="61" name="椭圆 60"/>
          <p:cNvSpPr/>
          <p:nvPr/>
        </p:nvSpPr>
        <p:spPr bwMode="auto">
          <a:xfrm>
            <a:off x="7512685" y="3677920"/>
            <a:ext cx="2264410" cy="86233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29" name="文本框 20"/>
          <p:cNvSpPr txBox="1"/>
          <p:nvPr/>
        </p:nvSpPr>
        <p:spPr>
          <a:xfrm>
            <a:off x="7918450" y="3780155"/>
            <a:ext cx="16465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体育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与健身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4" descr="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6328" y="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0" name="矩形 129"/>
          <p:cNvSpPr/>
          <p:nvPr/>
        </p:nvSpPr>
        <p:spPr>
          <a:xfrm>
            <a:off x="43815" y="1000125"/>
            <a:ext cx="12101195" cy="58591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26540" y="0"/>
            <a:ext cx="10177780" cy="100012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7" name="矩形 52"/>
          <p:cNvSpPr/>
          <p:nvPr/>
        </p:nvSpPr>
        <p:spPr>
          <a:xfrm>
            <a:off x="271780" y="2696210"/>
            <a:ext cx="116446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综合测试（含物理与化学考试、跨学科案例分析、物理和化学实验操作）：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物理与化学考试、跨学科案例分析、物理和化学实验操作考试由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市统</a:t>
            </a:r>
            <a:endParaRPr lang="en-US" altLang="zh-CN" b="1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一命题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统一组织实施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统一评卷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物理与化学考试、跨学科案例分析采用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闭卷纸笔考试合场分卷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</a:t>
            </a:r>
            <a:r>
              <a:rPr lang="zh-CN" altLang="en-US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endParaRPr lang="en-US" altLang="zh-CN" b="1" dirty="0">
              <a:solidFill>
                <a:schemeClr val="tx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跨学科案例分析主要涉及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地理、生命科学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等学科。</a:t>
            </a:r>
            <a:endParaRPr lang="en-US" altLang="zh-CN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物理和化学实验操作考试单独进行</a:t>
            </a:r>
            <a:r>
              <a:rPr lang="zh-CN" altLang="en-US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可参加两次</a:t>
            </a:r>
            <a:r>
              <a:rPr lang="zh-CN" altLang="en-US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选择其中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较好</a:t>
            </a:r>
            <a:endParaRPr lang="en-US" altLang="zh-CN" b="1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的成绩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计入初中学业水平考试总成绩</a:t>
            </a:r>
            <a:r>
              <a:rPr lang="zh-CN" altLang="en-US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lang="en-US" altLang="zh-CN" b="1" dirty="0">
              <a:solidFill>
                <a:schemeClr val="tx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18438" name="组 11"/>
          <p:cNvGrpSpPr/>
          <p:nvPr/>
        </p:nvGrpSpPr>
        <p:grpSpPr>
          <a:xfrm>
            <a:off x="2382568" y="1072655"/>
            <a:ext cx="9395801" cy="1753235"/>
            <a:chOff x="441339" y="2068548"/>
            <a:chExt cx="9394840" cy="1753051"/>
          </a:xfrm>
        </p:grpSpPr>
        <p:sp>
          <p:nvSpPr>
            <p:cNvPr id="9" name="圆角矩形 8"/>
            <p:cNvSpPr/>
            <p:nvPr/>
          </p:nvSpPr>
          <p:spPr bwMode="auto">
            <a:xfrm>
              <a:off x="441339" y="2138262"/>
              <a:ext cx="6480712" cy="1674946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446" name="矩形 52"/>
            <p:cNvSpPr/>
            <p:nvPr/>
          </p:nvSpPr>
          <p:spPr>
            <a:xfrm>
              <a:off x="1978396" y="2068548"/>
              <a:ext cx="7857783" cy="17530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</a:pPr>
              <a:r>
                <a:rPr lang="en-US" altLang="zh-CN" b="1" dirty="0">
                  <a:latin typeface="Arial Black" panose="020B0A04020102020204" pitchFamily="34" charset="0"/>
                </a:rPr>
                <a:t>1.</a:t>
              </a:r>
              <a:r>
                <a:rPr lang="zh-CN" altLang="en-US" b="1" dirty="0">
                  <a:latin typeface="Arial Black" panose="020B0A04020102020204" pitchFamily="34" charset="0"/>
                </a:rPr>
                <a:t>  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物理与化学考试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</a:pPr>
              <a:r>
                <a:rPr lang="en-US" altLang="zh-CN" b="1" dirty="0">
                  <a:latin typeface="Arial Black" panose="020B0A04020102020204" pitchFamily="34" charset="0"/>
                </a:rPr>
                <a:t>2.</a:t>
              </a:r>
              <a:r>
                <a:rPr lang="zh-CN" altLang="en-US" b="1" dirty="0">
                  <a:latin typeface="Arial Black" panose="020B0A04020102020204" pitchFamily="34" charset="0"/>
                </a:rPr>
                <a:t>  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跨学科案例分析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b="1" dirty="0">
                  <a:latin typeface="Arial Black" panose="020B0A04020102020204" pitchFamily="34" charset="0"/>
                </a:rPr>
                <a:t>3.</a:t>
              </a:r>
              <a:r>
                <a:rPr lang="zh-CN" altLang="en-US" b="1" dirty="0">
                  <a:latin typeface="Arial Black" panose="020B0A04020102020204" pitchFamily="34" charset="0"/>
                </a:rPr>
                <a:t>  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物理和化学实验操作</a:t>
              </a:r>
              <a:endParaRPr lang="en-US" altLang="zh-CN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18439" name="Rectangle 382"/>
          <p:cNvSpPr txBox="1"/>
          <p:nvPr/>
        </p:nvSpPr>
        <p:spPr>
          <a:xfrm>
            <a:off x="2382779" y="282035"/>
            <a:ext cx="7422936" cy="43561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计分科目考试组织方式</a:t>
            </a:r>
          </a:p>
        </p:txBody>
      </p:sp>
      <p:grpSp>
        <p:nvGrpSpPr>
          <p:cNvPr id="18440" name="组 53"/>
          <p:cNvGrpSpPr/>
          <p:nvPr/>
        </p:nvGrpSpPr>
        <p:grpSpPr>
          <a:xfrm>
            <a:off x="429167" y="1072406"/>
            <a:ext cx="2059369" cy="591009"/>
            <a:chOff x="2182914" y="1651396"/>
            <a:chExt cx="2058623" cy="590416"/>
          </a:xfrm>
        </p:grpSpPr>
        <p:sp>
          <p:nvSpPr>
            <p:cNvPr id="28" name="圆角矩形 27"/>
            <p:cNvSpPr/>
            <p:nvPr/>
          </p:nvSpPr>
          <p:spPr bwMode="auto">
            <a:xfrm>
              <a:off x="2455916" y="1651396"/>
              <a:ext cx="1512620" cy="537722"/>
            </a:xfrm>
            <a:prstGeom prst="roundRect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444" name="TextBox 15"/>
            <p:cNvSpPr txBox="1"/>
            <p:nvPr/>
          </p:nvSpPr>
          <p:spPr>
            <a:xfrm>
              <a:off x="2182914" y="1720365"/>
              <a:ext cx="2058623" cy="5214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计分科目</a:t>
              </a:r>
            </a:p>
          </p:txBody>
        </p:sp>
      </p:grpSp>
      <p:sp>
        <p:nvSpPr>
          <p:cNvPr id="30" name="椭圆 29"/>
          <p:cNvSpPr/>
          <p:nvPr/>
        </p:nvSpPr>
        <p:spPr bwMode="auto">
          <a:xfrm>
            <a:off x="2886316" y="1485667"/>
            <a:ext cx="1033654" cy="987608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42" name="文本框 20"/>
          <p:cNvSpPr txBox="1"/>
          <p:nvPr/>
        </p:nvSpPr>
        <p:spPr>
          <a:xfrm>
            <a:off x="3045101" y="1626978"/>
            <a:ext cx="87487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综合测试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4" descr="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6328" y="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矩形 31"/>
          <p:cNvSpPr/>
          <p:nvPr/>
        </p:nvSpPr>
        <p:spPr>
          <a:xfrm>
            <a:off x="31115" y="1393825"/>
            <a:ext cx="12046585" cy="50603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484" name="组 53"/>
          <p:cNvGrpSpPr/>
          <p:nvPr/>
        </p:nvGrpSpPr>
        <p:grpSpPr>
          <a:xfrm>
            <a:off x="2353569" y="931132"/>
            <a:ext cx="3575685" cy="747395"/>
            <a:chOff x="2369726" y="1651396"/>
            <a:chExt cx="3574391" cy="746644"/>
          </a:xfrm>
        </p:grpSpPr>
        <p:sp>
          <p:nvSpPr>
            <p:cNvPr id="34" name="圆角矩形 33"/>
            <p:cNvSpPr/>
            <p:nvPr/>
          </p:nvSpPr>
          <p:spPr bwMode="auto">
            <a:xfrm>
              <a:off x="2455420" y="1651396"/>
              <a:ext cx="3269066" cy="746644"/>
            </a:xfrm>
            <a:prstGeom prst="roundRect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505" name="TextBox 15"/>
            <p:cNvSpPr txBox="1"/>
            <p:nvPr/>
          </p:nvSpPr>
          <p:spPr>
            <a:xfrm>
              <a:off x="2369726" y="1720541"/>
              <a:ext cx="3574391" cy="5829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非计分科目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788035" y="0"/>
            <a:ext cx="10908030" cy="100012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6" name="矩形 52"/>
          <p:cNvSpPr/>
          <p:nvPr/>
        </p:nvSpPr>
        <p:spPr>
          <a:xfrm>
            <a:off x="238125" y="2773045"/>
            <a:ext cx="1183957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地理、生命科学、信息科技、科学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</a:t>
            </a:r>
            <a:r>
              <a:rPr lang="zh-CN" altLang="en-US" sz="28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统一开卷纸笔考试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endParaRPr lang="en-US" altLang="zh-CN" sz="2800" b="1" dirty="0">
              <a:solidFill>
                <a:schemeClr val="tx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由市统一命题、统一制定评分标准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各区在统一时间组织考试和评卷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lang="en-US" altLang="zh-CN" sz="2800" b="1" dirty="0">
              <a:solidFill>
                <a:schemeClr val="tx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endParaRPr lang="en-US" altLang="zh-CN" sz="2800" b="1" dirty="0">
              <a:solidFill>
                <a:schemeClr val="tx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艺术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（含音乐和美术）及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劳动技术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zh-CN" altLang="en-US" sz="28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课程标准要求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8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学生的</a:t>
            </a:r>
            <a:endParaRPr lang="en-US" altLang="zh-CN" sz="2800" b="1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平时表现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综合评定成绩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lang="en-US" altLang="zh-CN" sz="2800" b="1" dirty="0">
              <a:solidFill>
                <a:schemeClr val="tx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0487" name="Rectangle 382"/>
          <p:cNvSpPr txBox="1"/>
          <p:nvPr/>
        </p:nvSpPr>
        <p:spPr>
          <a:xfrm>
            <a:off x="2353569" y="232822"/>
            <a:ext cx="7422936" cy="5340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非计分科目考试组织方式</a:t>
            </a:r>
          </a:p>
        </p:txBody>
      </p:sp>
      <p:sp>
        <p:nvSpPr>
          <p:cNvPr id="47" name="椭圆 46"/>
          <p:cNvSpPr/>
          <p:nvPr/>
        </p:nvSpPr>
        <p:spPr bwMode="auto">
          <a:xfrm>
            <a:off x="3935095" y="4027805"/>
            <a:ext cx="1869440" cy="862330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9" name="文本框 20"/>
          <p:cNvSpPr txBox="1"/>
          <p:nvPr/>
        </p:nvSpPr>
        <p:spPr>
          <a:xfrm>
            <a:off x="4382770" y="3949065"/>
            <a:ext cx="142176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</a:t>
            </a:r>
          </a:p>
        </p:txBody>
      </p:sp>
      <p:sp>
        <p:nvSpPr>
          <p:cNvPr id="49" name="椭圆 48"/>
          <p:cNvSpPr/>
          <p:nvPr/>
        </p:nvSpPr>
        <p:spPr bwMode="auto">
          <a:xfrm>
            <a:off x="6724650" y="4028440"/>
            <a:ext cx="2290445" cy="862330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91" name="文本框 20"/>
          <p:cNvSpPr txBox="1"/>
          <p:nvPr/>
        </p:nvSpPr>
        <p:spPr>
          <a:xfrm>
            <a:off x="7382607" y="4150533"/>
            <a:ext cx="87328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劳动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HK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492" name="组 1"/>
          <p:cNvGrpSpPr/>
          <p:nvPr/>
        </p:nvGrpSpPr>
        <p:grpSpPr>
          <a:xfrm>
            <a:off x="1703705" y="1778000"/>
            <a:ext cx="8722995" cy="965406"/>
            <a:chOff x="2123728" y="2042419"/>
            <a:chExt cx="6025817" cy="964750"/>
          </a:xfrm>
        </p:grpSpPr>
        <p:grpSp>
          <p:nvGrpSpPr>
            <p:cNvPr id="20493" name="组 35"/>
            <p:cNvGrpSpPr/>
            <p:nvPr/>
          </p:nvGrpSpPr>
          <p:grpSpPr>
            <a:xfrm>
              <a:off x="2123728" y="2042419"/>
              <a:ext cx="3514282" cy="964750"/>
              <a:chOff x="1451318" y="2432772"/>
              <a:chExt cx="3514282" cy="964750"/>
            </a:xfrm>
          </p:grpSpPr>
          <p:sp>
            <p:nvSpPr>
              <p:cNvPr id="37" name="椭圆 36"/>
              <p:cNvSpPr/>
              <p:nvPr/>
            </p:nvSpPr>
            <p:spPr bwMode="auto">
              <a:xfrm>
                <a:off x="1451318" y="2432772"/>
                <a:ext cx="859016" cy="861654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499" name="文本框 20"/>
              <p:cNvSpPr txBox="1"/>
              <p:nvPr/>
            </p:nvSpPr>
            <p:spPr>
              <a:xfrm>
                <a:off x="1551498" y="2564336"/>
                <a:ext cx="874364" cy="5527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地理</a:t>
                </a:r>
                <a:endParaRPr lang="zh-HK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 bwMode="auto">
              <a:xfrm>
                <a:off x="2685062" y="2447054"/>
                <a:ext cx="859017" cy="86165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501" name="文本框 20"/>
              <p:cNvSpPr txBox="1"/>
              <p:nvPr/>
            </p:nvSpPr>
            <p:spPr>
              <a:xfrm>
                <a:off x="2801495" y="2568141"/>
                <a:ext cx="874364" cy="8293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生命</a:t>
                </a:r>
                <a:endPara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科学</a:t>
                </a:r>
                <a:endParaRPr lang="zh-HK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 bwMode="auto">
              <a:xfrm>
                <a:off x="3923570" y="2477203"/>
                <a:ext cx="859017" cy="861654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503" name="文本框 20"/>
              <p:cNvSpPr txBox="1"/>
              <p:nvPr/>
            </p:nvSpPr>
            <p:spPr>
              <a:xfrm>
                <a:off x="4091236" y="2564099"/>
                <a:ext cx="874364" cy="8293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信息</a:t>
                </a:r>
                <a:endPara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科技</a:t>
                </a:r>
                <a:endParaRPr lang="zh-HK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椭圆 51"/>
            <p:cNvSpPr/>
            <p:nvPr/>
          </p:nvSpPr>
          <p:spPr bwMode="auto">
            <a:xfrm>
              <a:off x="5918643" y="2061461"/>
              <a:ext cx="859016" cy="86165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95" name="文本框 20"/>
            <p:cNvSpPr txBox="1"/>
            <p:nvPr/>
          </p:nvSpPr>
          <p:spPr>
            <a:xfrm>
              <a:off x="6006974" y="2181948"/>
              <a:ext cx="874364" cy="552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科学</a:t>
              </a:r>
              <a:endParaRPr lang="zh-HK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椭圆 53"/>
            <p:cNvSpPr/>
            <p:nvPr/>
          </p:nvSpPr>
          <p:spPr bwMode="auto">
            <a:xfrm>
              <a:off x="7174617" y="2063048"/>
              <a:ext cx="859017" cy="86165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97" name="文本框 20"/>
            <p:cNvSpPr txBox="1"/>
            <p:nvPr/>
          </p:nvSpPr>
          <p:spPr>
            <a:xfrm>
              <a:off x="7275181" y="2184344"/>
              <a:ext cx="874364" cy="552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</a:t>
              </a:r>
              <a:endParaRPr lang="zh-HK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4" descr="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6328" y="-12702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/>
        </p:nvSpPr>
        <p:spPr>
          <a:xfrm>
            <a:off x="929640" y="0"/>
            <a:ext cx="10883265" cy="100012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508" name="Rectangle 382"/>
          <p:cNvSpPr txBox="1"/>
          <p:nvPr/>
        </p:nvSpPr>
        <p:spPr>
          <a:xfrm>
            <a:off x="3468629" y="310296"/>
            <a:ext cx="7422936" cy="5340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3.</a:t>
            </a:r>
            <a:r>
              <a:rPr lang="zh-CN" altLang="en-US" sz="36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  考试命题导向</a:t>
            </a:r>
            <a:endParaRPr lang="en-US" altLang="ko-KR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9" name="矩形 13"/>
          <p:cNvSpPr/>
          <p:nvPr/>
        </p:nvSpPr>
        <p:spPr>
          <a:xfrm>
            <a:off x="99060" y="1346835"/>
            <a:ext cx="11827510" cy="2374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语文、数学、外语、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道德与法治</a:t>
            </a:r>
            <a:r>
              <a:rPr lang="zh-CN" altLang="zh-CN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历史</a:t>
            </a:r>
            <a:r>
              <a:rPr lang="zh-CN" altLang="zh-CN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、地理、物理、化学、生命科学、</a:t>
            </a:r>
            <a:endParaRPr lang="en-US" altLang="zh-CN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信息科技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、科学、社会</a:t>
            </a:r>
            <a:r>
              <a:rPr lang="en-US" altLang="zh-CN" sz="2800" b="1" dirty="0">
                <a:solidFill>
                  <a:srgbClr val="262626"/>
                </a:solidFill>
                <a:latin typeface="Arial Black" panose="020B0A04020102020204" pitchFamily="34" charset="0"/>
              </a:rPr>
              <a:t>12</a:t>
            </a:r>
            <a:r>
              <a:rPr lang="zh-CN" altLang="en-US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门科目纸笔考试依据各学科</a:t>
            </a:r>
            <a:r>
              <a:rPr lang="zh-CN" altLang="en-US" sz="28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课程标准</a:t>
            </a:r>
            <a:r>
              <a:rPr lang="zh-CN" altLang="en-US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要求命题</a:t>
            </a:r>
            <a:r>
              <a:rPr lang="zh-CN" altLang="en-US" sz="2800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endParaRPr lang="en-US" altLang="zh-CN" sz="2800" b="1" dirty="0">
              <a:solidFill>
                <a:srgbClr val="262626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</a:t>
            </a:r>
            <a:r>
              <a:rPr lang="zh-CN" altLang="en-US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单纯记忆、机械训练性质内容</a:t>
            </a:r>
            <a:r>
              <a:rPr lang="zh-CN" altLang="en-US" sz="2800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28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</a:t>
            </a:r>
            <a:r>
              <a:rPr lang="zh-CN" altLang="en-US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与学生生活和社会实际的联系。</a:t>
            </a:r>
            <a:endParaRPr lang="en-US" altLang="zh-CN" sz="28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</a:pPr>
            <a:endParaRPr lang="en-US" altLang="zh-CN" sz="28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0" name="矩形 1"/>
          <p:cNvSpPr/>
          <p:nvPr/>
        </p:nvSpPr>
        <p:spPr>
          <a:xfrm>
            <a:off x="473075" y="3357245"/>
            <a:ext cx="11151235" cy="1728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</a:pPr>
            <a:endParaRPr lang="en-US" altLang="zh-CN" sz="28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综合测试中跨学科案例分析</a:t>
            </a:r>
            <a:r>
              <a:rPr lang="zh-CN" altLang="en-US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命题侧重考察学生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</a:t>
            </a:r>
            <a:r>
              <a:rPr lang="zh-CN" altLang="en-US" sz="28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运用各学科知识分析和解决实际问题的能力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体现学生核心素养培育中的</a:t>
            </a:r>
            <a:r>
              <a:rPr lang="zh-CN" altLang="en-US" sz="28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实践创新</a:t>
            </a:r>
            <a:r>
              <a:rPr lang="zh-CN" altLang="en-US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要求。</a:t>
            </a:r>
            <a:endParaRPr lang="en-US" altLang="ko-KR" sz="28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511" name="组 5"/>
          <p:cNvGrpSpPr/>
          <p:nvPr/>
        </p:nvGrpSpPr>
        <p:grpSpPr>
          <a:xfrm>
            <a:off x="1881994" y="5085705"/>
            <a:ext cx="8332743" cy="1108280"/>
            <a:chOff x="498255" y="5355257"/>
            <a:chExt cx="8332453" cy="1108286"/>
          </a:xfrm>
        </p:grpSpPr>
        <p:sp>
          <p:nvSpPr>
            <p:cNvPr id="21512" name="直接连接符 4"/>
            <p:cNvSpPr/>
            <p:nvPr/>
          </p:nvSpPr>
          <p:spPr>
            <a:xfrm flipH="1" flipV="1">
              <a:off x="498255" y="6453547"/>
              <a:ext cx="8332453" cy="99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21513" name="Freeform 5"/>
            <p:cNvSpPr>
              <a:spLocks noEditPoints="1"/>
            </p:cNvSpPr>
            <p:nvPr/>
          </p:nvSpPr>
          <p:spPr>
            <a:xfrm>
              <a:off x="3275856" y="5355257"/>
              <a:ext cx="5418348" cy="1108075"/>
            </a:xfrm>
            <a:custGeom>
              <a:avLst/>
              <a:gdLst>
                <a:gd name="txL" fmla="*/ 0 w 8000"/>
                <a:gd name="txT" fmla="*/ 0 h 1542"/>
                <a:gd name="txR" fmla="*/ 8000 w 8000"/>
                <a:gd name="txB" fmla="*/ 1542 h 1542"/>
              </a:gdLst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8000" h="1542">
                  <a:moveTo>
                    <a:pt x="7978" y="1472"/>
                  </a:moveTo>
                  <a:cubicBezTo>
                    <a:pt x="7978" y="1462"/>
                    <a:pt x="7978" y="1462"/>
                    <a:pt x="7978" y="1462"/>
                  </a:cubicBezTo>
                  <a:cubicBezTo>
                    <a:pt x="7966" y="1462"/>
                    <a:pt x="7966" y="1462"/>
                    <a:pt x="7966" y="1462"/>
                  </a:cubicBezTo>
                  <a:cubicBezTo>
                    <a:pt x="7966" y="1436"/>
                    <a:pt x="7966" y="1436"/>
                    <a:pt x="7966" y="1436"/>
                  </a:cubicBezTo>
                  <a:cubicBezTo>
                    <a:pt x="7955" y="1436"/>
                    <a:pt x="7955" y="1436"/>
                    <a:pt x="7955" y="1436"/>
                  </a:cubicBezTo>
                  <a:cubicBezTo>
                    <a:pt x="7955" y="1420"/>
                    <a:pt x="7955" y="1420"/>
                    <a:pt x="7955" y="1420"/>
                  </a:cubicBezTo>
                  <a:cubicBezTo>
                    <a:pt x="7941" y="1420"/>
                    <a:pt x="7941" y="1420"/>
                    <a:pt x="7941" y="1420"/>
                  </a:cubicBezTo>
                  <a:cubicBezTo>
                    <a:pt x="7941" y="1428"/>
                    <a:pt x="7941" y="1428"/>
                    <a:pt x="7941" y="1428"/>
                  </a:cubicBezTo>
                  <a:cubicBezTo>
                    <a:pt x="7933" y="1428"/>
                    <a:pt x="7933" y="1428"/>
                    <a:pt x="7933" y="1428"/>
                  </a:cubicBezTo>
                  <a:cubicBezTo>
                    <a:pt x="7933" y="1418"/>
                    <a:pt x="7933" y="1418"/>
                    <a:pt x="7933" y="1418"/>
                  </a:cubicBezTo>
                  <a:cubicBezTo>
                    <a:pt x="7916" y="1418"/>
                    <a:pt x="7916" y="1418"/>
                    <a:pt x="7916" y="1418"/>
                  </a:cubicBezTo>
                  <a:cubicBezTo>
                    <a:pt x="7916" y="1433"/>
                    <a:pt x="7916" y="1433"/>
                    <a:pt x="7916" y="1433"/>
                  </a:cubicBezTo>
                  <a:cubicBezTo>
                    <a:pt x="7895" y="1433"/>
                    <a:pt x="7895" y="1433"/>
                    <a:pt x="7895" y="1433"/>
                  </a:cubicBezTo>
                  <a:cubicBezTo>
                    <a:pt x="7895" y="1335"/>
                    <a:pt x="7895" y="1335"/>
                    <a:pt x="7895" y="1335"/>
                  </a:cubicBezTo>
                  <a:cubicBezTo>
                    <a:pt x="7879" y="1335"/>
                    <a:pt x="7879" y="1335"/>
                    <a:pt x="7879" y="1335"/>
                  </a:cubicBezTo>
                  <a:cubicBezTo>
                    <a:pt x="7855" y="1316"/>
                    <a:pt x="7855" y="1316"/>
                    <a:pt x="7855" y="1316"/>
                  </a:cubicBezTo>
                  <a:cubicBezTo>
                    <a:pt x="7855" y="1300"/>
                    <a:pt x="7855" y="1300"/>
                    <a:pt x="7855" y="1300"/>
                  </a:cubicBezTo>
                  <a:cubicBezTo>
                    <a:pt x="7843" y="1300"/>
                    <a:pt x="7843" y="1300"/>
                    <a:pt x="7843" y="1300"/>
                  </a:cubicBezTo>
                  <a:cubicBezTo>
                    <a:pt x="7843" y="1315"/>
                    <a:pt x="7843" y="1315"/>
                    <a:pt x="7843" y="1315"/>
                  </a:cubicBezTo>
                  <a:cubicBezTo>
                    <a:pt x="7832" y="1315"/>
                    <a:pt x="7832" y="1315"/>
                    <a:pt x="7832" y="1315"/>
                  </a:cubicBezTo>
                  <a:cubicBezTo>
                    <a:pt x="7832" y="1300"/>
                    <a:pt x="7832" y="1300"/>
                    <a:pt x="7832" y="1300"/>
                  </a:cubicBezTo>
                  <a:cubicBezTo>
                    <a:pt x="7821" y="1300"/>
                    <a:pt x="7821" y="1300"/>
                    <a:pt x="7821" y="1300"/>
                  </a:cubicBezTo>
                  <a:cubicBezTo>
                    <a:pt x="7821" y="1315"/>
                    <a:pt x="7821" y="1315"/>
                    <a:pt x="7821" y="1315"/>
                  </a:cubicBezTo>
                  <a:cubicBezTo>
                    <a:pt x="7806" y="1335"/>
                    <a:pt x="7806" y="1335"/>
                    <a:pt x="7806" y="1335"/>
                  </a:cubicBezTo>
                  <a:cubicBezTo>
                    <a:pt x="7789" y="1335"/>
                    <a:pt x="7789" y="1335"/>
                    <a:pt x="7789" y="1335"/>
                  </a:cubicBezTo>
                  <a:cubicBezTo>
                    <a:pt x="7789" y="1436"/>
                    <a:pt x="7789" y="1436"/>
                    <a:pt x="7789" y="1436"/>
                  </a:cubicBezTo>
                  <a:cubicBezTo>
                    <a:pt x="7749" y="1436"/>
                    <a:pt x="7749" y="1436"/>
                    <a:pt x="7749" y="1436"/>
                  </a:cubicBezTo>
                  <a:cubicBezTo>
                    <a:pt x="7749" y="1345"/>
                    <a:pt x="7749" y="1345"/>
                    <a:pt x="7749" y="1345"/>
                  </a:cubicBezTo>
                  <a:cubicBezTo>
                    <a:pt x="7738" y="1345"/>
                    <a:pt x="7738" y="1345"/>
                    <a:pt x="7738" y="1345"/>
                  </a:cubicBezTo>
                  <a:cubicBezTo>
                    <a:pt x="7738" y="1352"/>
                    <a:pt x="7738" y="1352"/>
                    <a:pt x="7738" y="1352"/>
                  </a:cubicBezTo>
                  <a:cubicBezTo>
                    <a:pt x="7724" y="1352"/>
                    <a:pt x="7724" y="1352"/>
                    <a:pt x="7724" y="1352"/>
                  </a:cubicBezTo>
                  <a:cubicBezTo>
                    <a:pt x="7724" y="1337"/>
                    <a:pt x="7724" y="1337"/>
                    <a:pt x="7724" y="1337"/>
                  </a:cubicBezTo>
                  <a:cubicBezTo>
                    <a:pt x="7713" y="1337"/>
                    <a:pt x="7713" y="1337"/>
                    <a:pt x="7713" y="1337"/>
                  </a:cubicBezTo>
                  <a:cubicBezTo>
                    <a:pt x="7713" y="1321"/>
                    <a:pt x="7713" y="1321"/>
                    <a:pt x="7713" y="1321"/>
                  </a:cubicBezTo>
                  <a:cubicBezTo>
                    <a:pt x="7697" y="1321"/>
                    <a:pt x="7697" y="1321"/>
                    <a:pt x="7697" y="1321"/>
                  </a:cubicBezTo>
                  <a:cubicBezTo>
                    <a:pt x="7697" y="1336"/>
                    <a:pt x="7697" y="1336"/>
                    <a:pt x="7697" y="1336"/>
                  </a:cubicBezTo>
                  <a:cubicBezTo>
                    <a:pt x="7687" y="1336"/>
                    <a:pt x="7687" y="1336"/>
                    <a:pt x="7687" y="1336"/>
                  </a:cubicBezTo>
                  <a:cubicBezTo>
                    <a:pt x="7687" y="1324"/>
                    <a:pt x="7687" y="1324"/>
                    <a:pt x="7687" y="1324"/>
                  </a:cubicBezTo>
                  <a:cubicBezTo>
                    <a:pt x="7673" y="1324"/>
                    <a:pt x="7673" y="1324"/>
                    <a:pt x="7673" y="1324"/>
                  </a:cubicBezTo>
                  <a:cubicBezTo>
                    <a:pt x="7673" y="1336"/>
                    <a:pt x="7673" y="1336"/>
                    <a:pt x="7673" y="1336"/>
                  </a:cubicBezTo>
                  <a:cubicBezTo>
                    <a:pt x="7659" y="1336"/>
                    <a:pt x="7659" y="1336"/>
                    <a:pt x="7659" y="1336"/>
                  </a:cubicBezTo>
                  <a:cubicBezTo>
                    <a:pt x="7659" y="1326"/>
                    <a:pt x="7659" y="1326"/>
                    <a:pt x="7659" y="1326"/>
                  </a:cubicBezTo>
                  <a:cubicBezTo>
                    <a:pt x="7645" y="1326"/>
                    <a:pt x="7645" y="1326"/>
                    <a:pt x="7645" y="1326"/>
                  </a:cubicBezTo>
                  <a:cubicBezTo>
                    <a:pt x="7645" y="1356"/>
                    <a:pt x="7645" y="1356"/>
                    <a:pt x="7645" y="1356"/>
                  </a:cubicBezTo>
                  <a:cubicBezTo>
                    <a:pt x="7616" y="1356"/>
                    <a:pt x="7616" y="1356"/>
                    <a:pt x="7616" y="1356"/>
                  </a:cubicBezTo>
                  <a:cubicBezTo>
                    <a:pt x="7616" y="1439"/>
                    <a:pt x="7616" y="1439"/>
                    <a:pt x="7616" y="1439"/>
                  </a:cubicBezTo>
                  <a:cubicBezTo>
                    <a:pt x="7581" y="1439"/>
                    <a:pt x="7581" y="1439"/>
                    <a:pt x="7581" y="1439"/>
                  </a:cubicBezTo>
                  <a:cubicBezTo>
                    <a:pt x="7581" y="1337"/>
                    <a:pt x="7581" y="1337"/>
                    <a:pt x="7581" y="1337"/>
                  </a:cubicBezTo>
                  <a:cubicBezTo>
                    <a:pt x="7557" y="1337"/>
                    <a:pt x="7557" y="1337"/>
                    <a:pt x="7557" y="1337"/>
                  </a:cubicBezTo>
                  <a:cubicBezTo>
                    <a:pt x="7538" y="1313"/>
                    <a:pt x="7538" y="1313"/>
                    <a:pt x="7538" y="1313"/>
                  </a:cubicBezTo>
                  <a:cubicBezTo>
                    <a:pt x="7497" y="1313"/>
                    <a:pt x="7497" y="1313"/>
                    <a:pt x="7497" y="1313"/>
                  </a:cubicBezTo>
                  <a:cubicBezTo>
                    <a:pt x="7497" y="1416"/>
                    <a:pt x="7497" y="1416"/>
                    <a:pt x="7497" y="1416"/>
                  </a:cubicBezTo>
                  <a:cubicBezTo>
                    <a:pt x="7483" y="1416"/>
                    <a:pt x="7483" y="1416"/>
                    <a:pt x="7483" y="1416"/>
                  </a:cubicBezTo>
                  <a:cubicBezTo>
                    <a:pt x="7483" y="1314"/>
                    <a:pt x="7483" y="1314"/>
                    <a:pt x="7483" y="1314"/>
                  </a:cubicBezTo>
                  <a:cubicBezTo>
                    <a:pt x="7465" y="1285"/>
                    <a:pt x="7465" y="1285"/>
                    <a:pt x="7465" y="1285"/>
                  </a:cubicBezTo>
                  <a:cubicBezTo>
                    <a:pt x="7452" y="1285"/>
                    <a:pt x="7452" y="1285"/>
                    <a:pt x="7452" y="1285"/>
                  </a:cubicBezTo>
                  <a:cubicBezTo>
                    <a:pt x="7452" y="1291"/>
                    <a:pt x="7452" y="1291"/>
                    <a:pt x="7452" y="1291"/>
                  </a:cubicBezTo>
                  <a:cubicBezTo>
                    <a:pt x="7441" y="1291"/>
                    <a:pt x="7441" y="1291"/>
                    <a:pt x="7441" y="1291"/>
                  </a:cubicBezTo>
                  <a:cubicBezTo>
                    <a:pt x="7441" y="1287"/>
                    <a:pt x="7441" y="1287"/>
                    <a:pt x="7441" y="1287"/>
                  </a:cubicBezTo>
                  <a:cubicBezTo>
                    <a:pt x="7430" y="1287"/>
                    <a:pt x="7430" y="1287"/>
                    <a:pt x="7430" y="1287"/>
                  </a:cubicBezTo>
                  <a:cubicBezTo>
                    <a:pt x="7430" y="1301"/>
                    <a:pt x="7430" y="1301"/>
                    <a:pt x="7430" y="1301"/>
                  </a:cubicBezTo>
                  <a:cubicBezTo>
                    <a:pt x="7383" y="1301"/>
                    <a:pt x="7383" y="1301"/>
                    <a:pt x="7383" y="1301"/>
                  </a:cubicBezTo>
                  <a:cubicBezTo>
                    <a:pt x="7383" y="1286"/>
                    <a:pt x="7383" y="1286"/>
                    <a:pt x="7383" y="1286"/>
                  </a:cubicBezTo>
                  <a:cubicBezTo>
                    <a:pt x="7370" y="1261"/>
                    <a:pt x="7370" y="1261"/>
                    <a:pt x="7370" y="1261"/>
                  </a:cubicBezTo>
                  <a:cubicBezTo>
                    <a:pt x="7326" y="1261"/>
                    <a:pt x="7326" y="1261"/>
                    <a:pt x="7326" y="1261"/>
                  </a:cubicBezTo>
                  <a:cubicBezTo>
                    <a:pt x="7326" y="1286"/>
                    <a:pt x="7326" y="1286"/>
                    <a:pt x="7326" y="1286"/>
                  </a:cubicBezTo>
                  <a:cubicBezTo>
                    <a:pt x="7297" y="1286"/>
                    <a:pt x="7297" y="1286"/>
                    <a:pt x="7297" y="1286"/>
                  </a:cubicBezTo>
                  <a:cubicBezTo>
                    <a:pt x="7297" y="1303"/>
                    <a:pt x="7297" y="1303"/>
                    <a:pt x="7297" y="1303"/>
                  </a:cubicBezTo>
                  <a:cubicBezTo>
                    <a:pt x="7292" y="1303"/>
                    <a:pt x="7292" y="1303"/>
                    <a:pt x="7292" y="1303"/>
                  </a:cubicBezTo>
                  <a:cubicBezTo>
                    <a:pt x="7292" y="1358"/>
                    <a:pt x="7292" y="1358"/>
                    <a:pt x="7292" y="1358"/>
                  </a:cubicBezTo>
                  <a:cubicBezTo>
                    <a:pt x="7281" y="1358"/>
                    <a:pt x="7281" y="1358"/>
                    <a:pt x="7281" y="1358"/>
                  </a:cubicBezTo>
                  <a:cubicBezTo>
                    <a:pt x="7281" y="1302"/>
                    <a:pt x="7281" y="1302"/>
                    <a:pt x="7281" y="1302"/>
                  </a:cubicBezTo>
                  <a:cubicBezTo>
                    <a:pt x="7273" y="1302"/>
                    <a:pt x="7273" y="1302"/>
                    <a:pt x="7273" y="1302"/>
                  </a:cubicBezTo>
                  <a:cubicBezTo>
                    <a:pt x="7273" y="1279"/>
                    <a:pt x="7273" y="1279"/>
                    <a:pt x="7273" y="1279"/>
                  </a:cubicBezTo>
                  <a:cubicBezTo>
                    <a:pt x="7210" y="1279"/>
                    <a:pt x="7210" y="1279"/>
                    <a:pt x="7210" y="1279"/>
                  </a:cubicBezTo>
                  <a:cubicBezTo>
                    <a:pt x="7210" y="1303"/>
                    <a:pt x="7210" y="1303"/>
                    <a:pt x="7210" y="1303"/>
                  </a:cubicBezTo>
                  <a:cubicBezTo>
                    <a:pt x="7179" y="1303"/>
                    <a:pt x="7179" y="1303"/>
                    <a:pt x="7179" y="1303"/>
                  </a:cubicBezTo>
                  <a:cubicBezTo>
                    <a:pt x="7179" y="1323"/>
                    <a:pt x="7179" y="1323"/>
                    <a:pt x="7179" y="1323"/>
                  </a:cubicBezTo>
                  <a:cubicBezTo>
                    <a:pt x="7170" y="1323"/>
                    <a:pt x="7170" y="1323"/>
                    <a:pt x="7170" y="1323"/>
                  </a:cubicBezTo>
                  <a:cubicBezTo>
                    <a:pt x="7170" y="1352"/>
                    <a:pt x="7170" y="1352"/>
                    <a:pt x="7170" y="1352"/>
                  </a:cubicBezTo>
                  <a:cubicBezTo>
                    <a:pt x="7090" y="1352"/>
                    <a:pt x="7090" y="1352"/>
                    <a:pt x="7090" y="1352"/>
                  </a:cubicBezTo>
                  <a:cubicBezTo>
                    <a:pt x="7090" y="1362"/>
                    <a:pt x="7090" y="1362"/>
                    <a:pt x="7090" y="1362"/>
                  </a:cubicBezTo>
                  <a:cubicBezTo>
                    <a:pt x="7069" y="1362"/>
                    <a:pt x="7069" y="1362"/>
                    <a:pt x="7069" y="1362"/>
                  </a:cubicBezTo>
                  <a:cubicBezTo>
                    <a:pt x="7069" y="1308"/>
                    <a:pt x="7069" y="1308"/>
                    <a:pt x="7069" y="1308"/>
                  </a:cubicBezTo>
                  <a:cubicBezTo>
                    <a:pt x="7036" y="1308"/>
                    <a:pt x="7036" y="1308"/>
                    <a:pt x="7036" y="1308"/>
                  </a:cubicBezTo>
                  <a:cubicBezTo>
                    <a:pt x="7036" y="1291"/>
                    <a:pt x="7036" y="1291"/>
                    <a:pt x="7036" y="1291"/>
                  </a:cubicBezTo>
                  <a:cubicBezTo>
                    <a:pt x="7010" y="1291"/>
                    <a:pt x="7010" y="1291"/>
                    <a:pt x="7010" y="1291"/>
                  </a:cubicBezTo>
                  <a:cubicBezTo>
                    <a:pt x="7010" y="1305"/>
                    <a:pt x="7010" y="1305"/>
                    <a:pt x="7010" y="1305"/>
                  </a:cubicBezTo>
                  <a:cubicBezTo>
                    <a:pt x="6993" y="1305"/>
                    <a:pt x="6993" y="1305"/>
                    <a:pt x="6993" y="1305"/>
                  </a:cubicBezTo>
                  <a:cubicBezTo>
                    <a:pt x="6993" y="1400"/>
                    <a:pt x="6993" y="1400"/>
                    <a:pt x="6993" y="1400"/>
                  </a:cubicBezTo>
                  <a:cubicBezTo>
                    <a:pt x="6972" y="1400"/>
                    <a:pt x="6972" y="1400"/>
                    <a:pt x="6972" y="1400"/>
                  </a:cubicBezTo>
                  <a:cubicBezTo>
                    <a:pt x="6972" y="1391"/>
                    <a:pt x="6972" y="1391"/>
                    <a:pt x="6972" y="1391"/>
                  </a:cubicBezTo>
                  <a:cubicBezTo>
                    <a:pt x="6952" y="1391"/>
                    <a:pt x="6952" y="1391"/>
                    <a:pt x="6952" y="1391"/>
                  </a:cubicBezTo>
                  <a:cubicBezTo>
                    <a:pt x="6952" y="1405"/>
                    <a:pt x="6952" y="1405"/>
                    <a:pt x="6952" y="1405"/>
                  </a:cubicBezTo>
                  <a:cubicBezTo>
                    <a:pt x="6936" y="1405"/>
                    <a:pt x="6936" y="1405"/>
                    <a:pt x="6936" y="1405"/>
                  </a:cubicBezTo>
                  <a:cubicBezTo>
                    <a:pt x="6936" y="1375"/>
                    <a:pt x="6936" y="1375"/>
                    <a:pt x="6936" y="1375"/>
                  </a:cubicBezTo>
                  <a:cubicBezTo>
                    <a:pt x="6922" y="1375"/>
                    <a:pt x="6922" y="1375"/>
                    <a:pt x="6922" y="1375"/>
                  </a:cubicBezTo>
                  <a:cubicBezTo>
                    <a:pt x="6922" y="1357"/>
                    <a:pt x="6922" y="1357"/>
                    <a:pt x="6922" y="1357"/>
                  </a:cubicBezTo>
                  <a:cubicBezTo>
                    <a:pt x="6906" y="1357"/>
                    <a:pt x="6906" y="1357"/>
                    <a:pt x="6906" y="1357"/>
                  </a:cubicBezTo>
                  <a:cubicBezTo>
                    <a:pt x="6886" y="1357"/>
                    <a:pt x="6886" y="1357"/>
                    <a:pt x="6886" y="1357"/>
                  </a:cubicBezTo>
                  <a:cubicBezTo>
                    <a:pt x="6886" y="1348"/>
                    <a:pt x="6886" y="1348"/>
                    <a:pt x="6886" y="1348"/>
                  </a:cubicBezTo>
                  <a:cubicBezTo>
                    <a:pt x="6852" y="1348"/>
                    <a:pt x="6852" y="1348"/>
                    <a:pt x="6852" y="1348"/>
                  </a:cubicBezTo>
                  <a:cubicBezTo>
                    <a:pt x="6852" y="1334"/>
                    <a:pt x="6852" y="1334"/>
                    <a:pt x="6852" y="1334"/>
                  </a:cubicBezTo>
                  <a:cubicBezTo>
                    <a:pt x="6839" y="1334"/>
                    <a:pt x="6839" y="1334"/>
                    <a:pt x="6839" y="1334"/>
                  </a:cubicBezTo>
                  <a:cubicBezTo>
                    <a:pt x="6839" y="1344"/>
                    <a:pt x="6839" y="1344"/>
                    <a:pt x="6839" y="1344"/>
                  </a:cubicBezTo>
                  <a:cubicBezTo>
                    <a:pt x="6786" y="1344"/>
                    <a:pt x="6786" y="1344"/>
                    <a:pt x="6786" y="1344"/>
                  </a:cubicBezTo>
                  <a:cubicBezTo>
                    <a:pt x="6786" y="1355"/>
                    <a:pt x="6786" y="1355"/>
                    <a:pt x="6786" y="1355"/>
                  </a:cubicBezTo>
                  <a:cubicBezTo>
                    <a:pt x="6776" y="1355"/>
                    <a:pt x="6776" y="1355"/>
                    <a:pt x="6776" y="1355"/>
                  </a:cubicBezTo>
                  <a:cubicBezTo>
                    <a:pt x="6776" y="1370"/>
                    <a:pt x="6776" y="1370"/>
                    <a:pt x="6776" y="1370"/>
                  </a:cubicBezTo>
                  <a:cubicBezTo>
                    <a:pt x="6766" y="1380"/>
                    <a:pt x="6766" y="1380"/>
                    <a:pt x="6766" y="1380"/>
                  </a:cubicBezTo>
                  <a:cubicBezTo>
                    <a:pt x="6766" y="1411"/>
                    <a:pt x="6766" y="1411"/>
                    <a:pt x="6766" y="1411"/>
                  </a:cubicBezTo>
                  <a:cubicBezTo>
                    <a:pt x="6755" y="1411"/>
                    <a:pt x="6755" y="1411"/>
                    <a:pt x="6755" y="1411"/>
                  </a:cubicBezTo>
                  <a:cubicBezTo>
                    <a:pt x="6755" y="1381"/>
                    <a:pt x="6755" y="1381"/>
                    <a:pt x="6755" y="1381"/>
                  </a:cubicBezTo>
                  <a:cubicBezTo>
                    <a:pt x="6744" y="1367"/>
                    <a:pt x="6744" y="1367"/>
                    <a:pt x="6744" y="1367"/>
                  </a:cubicBezTo>
                  <a:cubicBezTo>
                    <a:pt x="6744" y="1291"/>
                    <a:pt x="6744" y="1291"/>
                    <a:pt x="6744" y="1291"/>
                  </a:cubicBezTo>
                  <a:cubicBezTo>
                    <a:pt x="6727" y="1291"/>
                    <a:pt x="6727" y="1291"/>
                    <a:pt x="6727" y="1291"/>
                  </a:cubicBezTo>
                  <a:cubicBezTo>
                    <a:pt x="6727" y="1217"/>
                    <a:pt x="6727" y="1217"/>
                    <a:pt x="6727" y="1217"/>
                  </a:cubicBezTo>
                  <a:cubicBezTo>
                    <a:pt x="6670" y="1217"/>
                    <a:pt x="6670" y="1217"/>
                    <a:pt x="6670" y="1217"/>
                  </a:cubicBezTo>
                  <a:cubicBezTo>
                    <a:pt x="6670" y="1194"/>
                    <a:pt x="6670" y="1194"/>
                    <a:pt x="6670" y="1194"/>
                  </a:cubicBezTo>
                  <a:cubicBezTo>
                    <a:pt x="6640" y="1194"/>
                    <a:pt x="6640" y="1194"/>
                    <a:pt x="6640" y="1194"/>
                  </a:cubicBezTo>
                  <a:cubicBezTo>
                    <a:pt x="6640" y="1246"/>
                    <a:pt x="6640" y="1246"/>
                    <a:pt x="6640" y="1246"/>
                  </a:cubicBezTo>
                  <a:cubicBezTo>
                    <a:pt x="6625" y="1246"/>
                    <a:pt x="6625" y="1246"/>
                    <a:pt x="6625" y="1246"/>
                  </a:cubicBezTo>
                  <a:cubicBezTo>
                    <a:pt x="6625" y="1229"/>
                    <a:pt x="6625" y="1229"/>
                    <a:pt x="6625" y="1229"/>
                  </a:cubicBezTo>
                  <a:cubicBezTo>
                    <a:pt x="6625" y="1229"/>
                    <a:pt x="6614" y="1229"/>
                    <a:pt x="6609" y="1229"/>
                  </a:cubicBezTo>
                  <a:cubicBezTo>
                    <a:pt x="6604" y="1229"/>
                    <a:pt x="6604" y="1246"/>
                    <a:pt x="6604" y="1246"/>
                  </a:cubicBezTo>
                  <a:cubicBezTo>
                    <a:pt x="6604" y="1293"/>
                    <a:pt x="6604" y="1293"/>
                    <a:pt x="6604" y="1293"/>
                  </a:cubicBezTo>
                  <a:cubicBezTo>
                    <a:pt x="6562" y="1293"/>
                    <a:pt x="6562" y="1293"/>
                    <a:pt x="6562" y="1293"/>
                  </a:cubicBezTo>
                  <a:cubicBezTo>
                    <a:pt x="6562" y="1130"/>
                    <a:pt x="6562" y="1130"/>
                    <a:pt x="6562" y="1130"/>
                  </a:cubicBezTo>
                  <a:cubicBezTo>
                    <a:pt x="6505" y="1130"/>
                    <a:pt x="6505" y="1130"/>
                    <a:pt x="6505" y="1130"/>
                  </a:cubicBezTo>
                  <a:cubicBezTo>
                    <a:pt x="6505" y="1157"/>
                    <a:pt x="6505" y="1157"/>
                    <a:pt x="6505" y="1157"/>
                  </a:cubicBezTo>
                  <a:cubicBezTo>
                    <a:pt x="6481" y="1157"/>
                    <a:pt x="6477" y="1169"/>
                    <a:pt x="6477" y="1169"/>
                  </a:cubicBezTo>
                  <a:cubicBezTo>
                    <a:pt x="6450" y="1169"/>
                    <a:pt x="6450" y="1169"/>
                    <a:pt x="6450" y="1169"/>
                  </a:cubicBezTo>
                  <a:cubicBezTo>
                    <a:pt x="6450" y="1202"/>
                    <a:pt x="6450" y="1202"/>
                    <a:pt x="6450" y="1202"/>
                  </a:cubicBezTo>
                  <a:cubicBezTo>
                    <a:pt x="6438" y="1202"/>
                    <a:pt x="6438" y="1202"/>
                    <a:pt x="6438" y="1202"/>
                  </a:cubicBezTo>
                  <a:cubicBezTo>
                    <a:pt x="6438" y="1333"/>
                    <a:pt x="6438" y="1333"/>
                    <a:pt x="6438" y="1333"/>
                  </a:cubicBezTo>
                  <a:cubicBezTo>
                    <a:pt x="6414" y="1333"/>
                    <a:pt x="6414" y="1333"/>
                    <a:pt x="6414" y="1333"/>
                  </a:cubicBezTo>
                  <a:cubicBezTo>
                    <a:pt x="6414" y="1314"/>
                    <a:pt x="6414" y="1314"/>
                    <a:pt x="6414" y="1314"/>
                  </a:cubicBezTo>
                  <a:cubicBezTo>
                    <a:pt x="6401" y="1301"/>
                    <a:pt x="6401" y="1301"/>
                    <a:pt x="6401" y="1301"/>
                  </a:cubicBezTo>
                  <a:cubicBezTo>
                    <a:pt x="6394" y="1301"/>
                    <a:pt x="6394" y="1301"/>
                    <a:pt x="6394" y="1301"/>
                  </a:cubicBezTo>
                  <a:cubicBezTo>
                    <a:pt x="6381" y="1311"/>
                    <a:pt x="6381" y="1311"/>
                    <a:pt x="6381" y="1311"/>
                  </a:cubicBezTo>
                  <a:cubicBezTo>
                    <a:pt x="6381" y="1078"/>
                    <a:pt x="6381" y="1078"/>
                    <a:pt x="6381" y="1078"/>
                  </a:cubicBezTo>
                  <a:cubicBezTo>
                    <a:pt x="6322" y="1065"/>
                    <a:pt x="6322" y="1065"/>
                    <a:pt x="6322" y="1065"/>
                  </a:cubicBezTo>
                  <a:cubicBezTo>
                    <a:pt x="6297" y="1065"/>
                    <a:pt x="6297" y="1065"/>
                    <a:pt x="6297" y="1065"/>
                  </a:cubicBezTo>
                  <a:cubicBezTo>
                    <a:pt x="6297" y="1080"/>
                    <a:pt x="6297" y="1080"/>
                    <a:pt x="6297" y="1080"/>
                  </a:cubicBezTo>
                  <a:cubicBezTo>
                    <a:pt x="6280" y="1080"/>
                    <a:pt x="6280" y="1080"/>
                    <a:pt x="6280" y="1080"/>
                  </a:cubicBezTo>
                  <a:cubicBezTo>
                    <a:pt x="6280" y="1135"/>
                    <a:pt x="6280" y="1135"/>
                    <a:pt x="6280" y="1135"/>
                  </a:cubicBezTo>
                  <a:cubicBezTo>
                    <a:pt x="6264" y="1135"/>
                    <a:pt x="6264" y="1135"/>
                    <a:pt x="6264" y="1135"/>
                  </a:cubicBezTo>
                  <a:cubicBezTo>
                    <a:pt x="6264" y="1207"/>
                    <a:pt x="6264" y="1207"/>
                    <a:pt x="6264" y="1207"/>
                  </a:cubicBezTo>
                  <a:cubicBezTo>
                    <a:pt x="6242" y="1207"/>
                    <a:pt x="6242" y="1207"/>
                    <a:pt x="6242" y="1207"/>
                  </a:cubicBezTo>
                  <a:cubicBezTo>
                    <a:pt x="6242" y="1181"/>
                    <a:pt x="6242" y="1181"/>
                    <a:pt x="6242" y="1181"/>
                  </a:cubicBezTo>
                  <a:cubicBezTo>
                    <a:pt x="6214" y="1181"/>
                    <a:pt x="6214" y="1181"/>
                    <a:pt x="6214" y="1181"/>
                  </a:cubicBezTo>
                  <a:cubicBezTo>
                    <a:pt x="6214" y="1098"/>
                    <a:pt x="6214" y="1098"/>
                    <a:pt x="6214" y="1098"/>
                  </a:cubicBezTo>
                  <a:cubicBezTo>
                    <a:pt x="6196" y="1098"/>
                    <a:pt x="6196" y="1098"/>
                    <a:pt x="6196" y="1098"/>
                  </a:cubicBezTo>
                  <a:cubicBezTo>
                    <a:pt x="6196" y="1048"/>
                    <a:pt x="6196" y="1048"/>
                    <a:pt x="6196" y="1048"/>
                  </a:cubicBezTo>
                  <a:cubicBezTo>
                    <a:pt x="6114" y="1039"/>
                    <a:pt x="6114" y="1039"/>
                    <a:pt x="6114" y="1039"/>
                  </a:cubicBezTo>
                  <a:cubicBezTo>
                    <a:pt x="6114" y="1024"/>
                    <a:pt x="6114" y="1024"/>
                    <a:pt x="6114" y="1024"/>
                  </a:cubicBezTo>
                  <a:cubicBezTo>
                    <a:pt x="5961" y="1014"/>
                    <a:pt x="5961" y="1014"/>
                    <a:pt x="5961" y="1014"/>
                  </a:cubicBezTo>
                  <a:cubicBezTo>
                    <a:pt x="5961" y="823"/>
                    <a:pt x="5961" y="823"/>
                    <a:pt x="5961" y="823"/>
                  </a:cubicBezTo>
                  <a:cubicBezTo>
                    <a:pt x="5826" y="790"/>
                    <a:pt x="5826" y="790"/>
                    <a:pt x="5826" y="790"/>
                  </a:cubicBezTo>
                  <a:cubicBezTo>
                    <a:pt x="5688" y="818"/>
                    <a:pt x="5688" y="818"/>
                    <a:pt x="5688" y="818"/>
                  </a:cubicBezTo>
                  <a:cubicBezTo>
                    <a:pt x="5688" y="1359"/>
                    <a:pt x="5688" y="1359"/>
                    <a:pt x="5688" y="1359"/>
                  </a:cubicBezTo>
                  <a:cubicBezTo>
                    <a:pt x="5605" y="1359"/>
                    <a:pt x="5605" y="1359"/>
                    <a:pt x="5605" y="1359"/>
                  </a:cubicBezTo>
                  <a:cubicBezTo>
                    <a:pt x="5605" y="451"/>
                    <a:pt x="5605" y="451"/>
                    <a:pt x="5605" y="451"/>
                  </a:cubicBezTo>
                  <a:cubicBezTo>
                    <a:pt x="5468" y="487"/>
                    <a:pt x="5468" y="487"/>
                    <a:pt x="5468" y="487"/>
                  </a:cubicBezTo>
                  <a:cubicBezTo>
                    <a:pt x="5468" y="1274"/>
                    <a:pt x="5468" y="1274"/>
                    <a:pt x="5468" y="1274"/>
                  </a:cubicBezTo>
                  <a:cubicBezTo>
                    <a:pt x="5414" y="1274"/>
                    <a:pt x="5414" y="1274"/>
                    <a:pt x="5414" y="1274"/>
                  </a:cubicBezTo>
                  <a:cubicBezTo>
                    <a:pt x="5414" y="683"/>
                    <a:pt x="5414" y="683"/>
                    <a:pt x="5414" y="683"/>
                  </a:cubicBezTo>
                  <a:cubicBezTo>
                    <a:pt x="5404" y="683"/>
                    <a:pt x="5404" y="683"/>
                    <a:pt x="5404" y="683"/>
                  </a:cubicBezTo>
                  <a:cubicBezTo>
                    <a:pt x="5404" y="674"/>
                    <a:pt x="5404" y="674"/>
                    <a:pt x="5404" y="674"/>
                  </a:cubicBezTo>
                  <a:cubicBezTo>
                    <a:pt x="5396" y="674"/>
                    <a:pt x="5396" y="674"/>
                    <a:pt x="5396" y="674"/>
                  </a:cubicBezTo>
                  <a:cubicBezTo>
                    <a:pt x="5396" y="655"/>
                    <a:pt x="5396" y="655"/>
                    <a:pt x="5396" y="655"/>
                  </a:cubicBezTo>
                  <a:cubicBezTo>
                    <a:pt x="5384" y="655"/>
                    <a:pt x="5384" y="655"/>
                    <a:pt x="5384" y="655"/>
                  </a:cubicBezTo>
                  <a:cubicBezTo>
                    <a:pt x="5384" y="634"/>
                    <a:pt x="5384" y="634"/>
                    <a:pt x="5384" y="634"/>
                  </a:cubicBezTo>
                  <a:cubicBezTo>
                    <a:pt x="5367" y="634"/>
                    <a:pt x="5367" y="634"/>
                    <a:pt x="5367" y="634"/>
                  </a:cubicBezTo>
                  <a:cubicBezTo>
                    <a:pt x="5367" y="615"/>
                    <a:pt x="5367" y="615"/>
                    <a:pt x="5367" y="615"/>
                  </a:cubicBezTo>
                  <a:cubicBezTo>
                    <a:pt x="5360" y="615"/>
                    <a:pt x="5360" y="615"/>
                    <a:pt x="5360" y="615"/>
                  </a:cubicBezTo>
                  <a:cubicBezTo>
                    <a:pt x="5360" y="593"/>
                    <a:pt x="5360" y="593"/>
                    <a:pt x="5360" y="593"/>
                  </a:cubicBezTo>
                  <a:cubicBezTo>
                    <a:pt x="5353" y="532"/>
                    <a:pt x="5353" y="532"/>
                    <a:pt x="5353" y="532"/>
                  </a:cubicBezTo>
                  <a:cubicBezTo>
                    <a:pt x="5346" y="593"/>
                    <a:pt x="5346" y="593"/>
                    <a:pt x="5346" y="593"/>
                  </a:cubicBezTo>
                  <a:cubicBezTo>
                    <a:pt x="5346" y="615"/>
                    <a:pt x="5346" y="615"/>
                    <a:pt x="5346" y="615"/>
                  </a:cubicBezTo>
                  <a:cubicBezTo>
                    <a:pt x="5339" y="615"/>
                    <a:pt x="5339" y="615"/>
                    <a:pt x="5339" y="615"/>
                  </a:cubicBezTo>
                  <a:cubicBezTo>
                    <a:pt x="5339" y="634"/>
                    <a:pt x="5339" y="634"/>
                    <a:pt x="5339" y="634"/>
                  </a:cubicBezTo>
                  <a:cubicBezTo>
                    <a:pt x="5322" y="634"/>
                    <a:pt x="5322" y="634"/>
                    <a:pt x="5322" y="634"/>
                  </a:cubicBezTo>
                  <a:cubicBezTo>
                    <a:pt x="5322" y="655"/>
                    <a:pt x="5322" y="655"/>
                    <a:pt x="5322" y="655"/>
                  </a:cubicBezTo>
                  <a:cubicBezTo>
                    <a:pt x="5310" y="655"/>
                    <a:pt x="5310" y="655"/>
                    <a:pt x="5310" y="655"/>
                  </a:cubicBezTo>
                  <a:cubicBezTo>
                    <a:pt x="5310" y="674"/>
                    <a:pt x="5310" y="674"/>
                    <a:pt x="5310" y="674"/>
                  </a:cubicBezTo>
                  <a:cubicBezTo>
                    <a:pt x="5302" y="674"/>
                    <a:pt x="5302" y="674"/>
                    <a:pt x="5302" y="674"/>
                  </a:cubicBezTo>
                  <a:cubicBezTo>
                    <a:pt x="5302" y="683"/>
                    <a:pt x="5302" y="683"/>
                    <a:pt x="5302" y="683"/>
                  </a:cubicBezTo>
                  <a:cubicBezTo>
                    <a:pt x="5292" y="683"/>
                    <a:pt x="5292" y="683"/>
                    <a:pt x="5292" y="683"/>
                  </a:cubicBezTo>
                  <a:cubicBezTo>
                    <a:pt x="5292" y="1274"/>
                    <a:pt x="5292" y="1274"/>
                    <a:pt x="5292" y="1274"/>
                  </a:cubicBezTo>
                  <a:cubicBezTo>
                    <a:pt x="5260" y="1274"/>
                    <a:pt x="5260" y="1274"/>
                    <a:pt x="5260" y="1274"/>
                  </a:cubicBezTo>
                  <a:cubicBezTo>
                    <a:pt x="5260" y="792"/>
                    <a:pt x="5260" y="792"/>
                    <a:pt x="5260" y="792"/>
                  </a:cubicBezTo>
                  <a:cubicBezTo>
                    <a:pt x="5098" y="792"/>
                    <a:pt x="5098" y="792"/>
                    <a:pt x="5098" y="792"/>
                  </a:cubicBezTo>
                  <a:cubicBezTo>
                    <a:pt x="5073" y="817"/>
                    <a:pt x="5073" y="817"/>
                    <a:pt x="5073" y="817"/>
                  </a:cubicBezTo>
                  <a:cubicBezTo>
                    <a:pt x="5073" y="1219"/>
                    <a:pt x="5073" y="1219"/>
                    <a:pt x="5073" y="1219"/>
                  </a:cubicBezTo>
                  <a:cubicBezTo>
                    <a:pt x="5044" y="1219"/>
                    <a:pt x="5044" y="1219"/>
                    <a:pt x="5044" y="1219"/>
                  </a:cubicBezTo>
                  <a:cubicBezTo>
                    <a:pt x="5031" y="1237"/>
                    <a:pt x="5031" y="1237"/>
                    <a:pt x="5031" y="1237"/>
                  </a:cubicBezTo>
                  <a:cubicBezTo>
                    <a:pt x="5031" y="1419"/>
                    <a:pt x="5031" y="1419"/>
                    <a:pt x="5031" y="1419"/>
                  </a:cubicBezTo>
                  <a:cubicBezTo>
                    <a:pt x="5007" y="1419"/>
                    <a:pt x="5007" y="1419"/>
                    <a:pt x="5007" y="1419"/>
                  </a:cubicBezTo>
                  <a:cubicBezTo>
                    <a:pt x="5007" y="1089"/>
                    <a:pt x="5007" y="1089"/>
                    <a:pt x="5007" y="1089"/>
                  </a:cubicBezTo>
                  <a:cubicBezTo>
                    <a:pt x="4993" y="1089"/>
                    <a:pt x="4993" y="1089"/>
                    <a:pt x="4993" y="1089"/>
                  </a:cubicBezTo>
                  <a:cubicBezTo>
                    <a:pt x="4993" y="1050"/>
                    <a:pt x="4993" y="1050"/>
                    <a:pt x="4993" y="1050"/>
                  </a:cubicBezTo>
                  <a:cubicBezTo>
                    <a:pt x="4981" y="1050"/>
                    <a:pt x="4981" y="1050"/>
                    <a:pt x="4981" y="1050"/>
                  </a:cubicBezTo>
                  <a:cubicBezTo>
                    <a:pt x="4981" y="1026"/>
                    <a:pt x="4981" y="1026"/>
                    <a:pt x="4981" y="1026"/>
                  </a:cubicBezTo>
                  <a:cubicBezTo>
                    <a:pt x="4959" y="1026"/>
                    <a:pt x="4959" y="1026"/>
                    <a:pt x="4959" y="1026"/>
                  </a:cubicBezTo>
                  <a:cubicBezTo>
                    <a:pt x="4945" y="1016"/>
                    <a:pt x="4945" y="1016"/>
                    <a:pt x="4945" y="1016"/>
                  </a:cubicBezTo>
                  <a:cubicBezTo>
                    <a:pt x="4945" y="887"/>
                    <a:pt x="4945" y="887"/>
                    <a:pt x="4945" y="887"/>
                  </a:cubicBezTo>
                  <a:cubicBezTo>
                    <a:pt x="4841" y="919"/>
                    <a:pt x="4841" y="919"/>
                    <a:pt x="4841" y="919"/>
                  </a:cubicBezTo>
                  <a:cubicBezTo>
                    <a:pt x="4819" y="902"/>
                    <a:pt x="4819" y="902"/>
                    <a:pt x="4819" y="902"/>
                  </a:cubicBezTo>
                  <a:cubicBezTo>
                    <a:pt x="4819" y="685"/>
                    <a:pt x="4819" y="685"/>
                    <a:pt x="4819" y="685"/>
                  </a:cubicBezTo>
                  <a:cubicBezTo>
                    <a:pt x="4750" y="668"/>
                    <a:pt x="4750" y="668"/>
                    <a:pt x="4750" y="668"/>
                  </a:cubicBezTo>
                  <a:cubicBezTo>
                    <a:pt x="4616" y="723"/>
                    <a:pt x="4616" y="723"/>
                    <a:pt x="4616" y="723"/>
                  </a:cubicBezTo>
                  <a:cubicBezTo>
                    <a:pt x="4616" y="734"/>
                    <a:pt x="4616" y="734"/>
                    <a:pt x="4616" y="734"/>
                  </a:cubicBezTo>
                  <a:cubicBezTo>
                    <a:pt x="4593" y="720"/>
                    <a:pt x="4593" y="720"/>
                    <a:pt x="4593" y="720"/>
                  </a:cubicBezTo>
                  <a:cubicBezTo>
                    <a:pt x="4574" y="720"/>
                    <a:pt x="4574" y="720"/>
                    <a:pt x="4574" y="720"/>
                  </a:cubicBezTo>
                  <a:cubicBezTo>
                    <a:pt x="4574" y="739"/>
                    <a:pt x="4574" y="739"/>
                    <a:pt x="4574" y="739"/>
                  </a:cubicBezTo>
                  <a:cubicBezTo>
                    <a:pt x="4551" y="739"/>
                    <a:pt x="4551" y="739"/>
                    <a:pt x="4551" y="739"/>
                  </a:cubicBezTo>
                  <a:cubicBezTo>
                    <a:pt x="4551" y="807"/>
                    <a:pt x="4551" y="807"/>
                    <a:pt x="4551" y="807"/>
                  </a:cubicBezTo>
                  <a:cubicBezTo>
                    <a:pt x="4540" y="807"/>
                    <a:pt x="4540" y="807"/>
                    <a:pt x="4540" y="807"/>
                  </a:cubicBezTo>
                  <a:cubicBezTo>
                    <a:pt x="4540" y="1250"/>
                    <a:pt x="4540" y="1250"/>
                    <a:pt x="4540" y="1250"/>
                  </a:cubicBezTo>
                  <a:cubicBezTo>
                    <a:pt x="4523" y="1250"/>
                    <a:pt x="4523" y="1250"/>
                    <a:pt x="4523" y="1250"/>
                  </a:cubicBezTo>
                  <a:cubicBezTo>
                    <a:pt x="4516" y="1237"/>
                    <a:pt x="4516" y="1237"/>
                    <a:pt x="4516" y="1237"/>
                  </a:cubicBezTo>
                  <a:cubicBezTo>
                    <a:pt x="4516" y="1205"/>
                    <a:pt x="4516" y="1205"/>
                    <a:pt x="4516" y="1205"/>
                  </a:cubicBezTo>
                  <a:cubicBezTo>
                    <a:pt x="4499" y="1205"/>
                    <a:pt x="4499" y="1205"/>
                    <a:pt x="4499" y="1205"/>
                  </a:cubicBezTo>
                  <a:cubicBezTo>
                    <a:pt x="4499" y="1238"/>
                    <a:pt x="4499" y="1238"/>
                    <a:pt x="4499" y="1238"/>
                  </a:cubicBezTo>
                  <a:cubicBezTo>
                    <a:pt x="4495" y="1234"/>
                    <a:pt x="4495" y="1234"/>
                    <a:pt x="4495" y="1234"/>
                  </a:cubicBezTo>
                  <a:cubicBezTo>
                    <a:pt x="4495" y="1245"/>
                    <a:pt x="4495" y="1245"/>
                    <a:pt x="4495" y="1245"/>
                  </a:cubicBezTo>
                  <a:cubicBezTo>
                    <a:pt x="4482" y="1245"/>
                    <a:pt x="4482" y="1245"/>
                    <a:pt x="4482" y="1245"/>
                  </a:cubicBezTo>
                  <a:cubicBezTo>
                    <a:pt x="4482" y="1255"/>
                    <a:pt x="4482" y="1255"/>
                    <a:pt x="4482" y="1255"/>
                  </a:cubicBezTo>
                  <a:cubicBezTo>
                    <a:pt x="4474" y="1255"/>
                    <a:pt x="4474" y="1255"/>
                    <a:pt x="4474" y="1255"/>
                  </a:cubicBezTo>
                  <a:cubicBezTo>
                    <a:pt x="4474" y="1263"/>
                    <a:pt x="4474" y="1263"/>
                    <a:pt x="4474" y="1263"/>
                  </a:cubicBezTo>
                  <a:cubicBezTo>
                    <a:pt x="4452" y="1263"/>
                    <a:pt x="4452" y="1263"/>
                    <a:pt x="4452" y="1263"/>
                  </a:cubicBezTo>
                  <a:cubicBezTo>
                    <a:pt x="4452" y="1251"/>
                    <a:pt x="4452" y="1251"/>
                    <a:pt x="4452" y="1251"/>
                  </a:cubicBezTo>
                  <a:cubicBezTo>
                    <a:pt x="4468" y="1248"/>
                    <a:pt x="4468" y="1248"/>
                    <a:pt x="4468" y="1248"/>
                  </a:cubicBezTo>
                  <a:cubicBezTo>
                    <a:pt x="4468" y="1242"/>
                    <a:pt x="4468" y="1242"/>
                    <a:pt x="4468" y="1242"/>
                  </a:cubicBezTo>
                  <a:cubicBezTo>
                    <a:pt x="4407" y="1242"/>
                    <a:pt x="4407" y="1242"/>
                    <a:pt x="4407" y="1242"/>
                  </a:cubicBezTo>
                  <a:cubicBezTo>
                    <a:pt x="4409" y="1247"/>
                    <a:pt x="4409" y="1247"/>
                    <a:pt x="4409" y="1247"/>
                  </a:cubicBezTo>
                  <a:cubicBezTo>
                    <a:pt x="4421" y="1249"/>
                    <a:pt x="4421" y="1249"/>
                    <a:pt x="4421" y="1249"/>
                  </a:cubicBezTo>
                  <a:cubicBezTo>
                    <a:pt x="4421" y="1260"/>
                    <a:pt x="4421" y="1260"/>
                    <a:pt x="4421" y="1260"/>
                  </a:cubicBezTo>
                  <a:cubicBezTo>
                    <a:pt x="4398" y="1265"/>
                    <a:pt x="4398" y="1265"/>
                    <a:pt x="4398" y="1265"/>
                  </a:cubicBezTo>
                  <a:cubicBezTo>
                    <a:pt x="4369" y="1201"/>
                    <a:pt x="4369" y="1201"/>
                    <a:pt x="4369" y="1201"/>
                  </a:cubicBezTo>
                  <a:cubicBezTo>
                    <a:pt x="4369" y="1161"/>
                    <a:pt x="4369" y="1161"/>
                    <a:pt x="4369" y="1161"/>
                  </a:cubicBezTo>
                  <a:cubicBezTo>
                    <a:pt x="4369" y="948"/>
                    <a:pt x="4369" y="948"/>
                    <a:pt x="4369" y="948"/>
                  </a:cubicBezTo>
                  <a:cubicBezTo>
                    <a:pt x="4369" y="948"/>
                    <a:pt x="4379" y="944"/>
                    <a:pt x="4379" y="932"/>
                  </a:cubicBezTo>
                  <a:cubicBezTo>
                    <a:pt x="4379" y="920"/>
                    <a:pt x="4346" y="917"/>
                    <a:pt x="4333" y="917"/>
                  </a:cubicBezTo>
                  <a:cubicBezTo>
                    <a:pt x="4320" y="917"/>
                    <a:pt x="4287" y="920"/>
                    <a:pt x="4287" y="932"/>
                  </a:cubicBezTo>
                  <a:cubicBezTo>
                    <a:pt x="4287" y="944"/>
                    <a:pt x="4297" y="948"/>
                    <a:pt x="4297" y="948"/>
                  </a:cubicBezTo>
                  <a:cubicBezTo>
                    <a:pt x="4297" y="1161"/>
                    <a:pt x="4297" y="1161"/>
                    <a:pt x="4297" y="1161"/>
                  </a:cubicBezTo>
                  <a:cubicBezTo>
                    <a:pt x="4286" y="1161"/>
                    <a:pt x="4286" y="1161"/>
                    <a:pt x="4286" y="1161"/>
                  </a:cubicBezTo>
                  <a:cubicBezTo>
                    <a:pt x="4286" y="1131"/>
                    <a:pt x="4286" y="1131"/>
                    <a:pt x="4286" y="1131"/>
                  </a:cubicBezTo>
                  <a:cubicBezTo>
                    <a:pt x="4238" y="1091"/>
                    <a:pt x="4238" y="1091"/>
                    <a:pt x="4238" y="1091"/>
                  </a:cubicBezTo>
                  <a:cubicBezTo>
                    <a:pt x="4238" y="974"/>
                    <a:pt x="4238" y="974"/>
                    <a:pt x="4238" y="974"/>
                  </a:cubicBezTo>
                  <a:cubicBezTo>
                    <a:pt x="4223" y="974"/>
                    <a:pt x="4223" y="974"/>
                    <a:pt x="4223" y="974"/>
                  </a:cubicBezTo>
                  <a:cubicBezTo>
                    <a:pt x="4166" y="1010"/>
                    <a:pt x="4166" y="1010"/>
                    <a:pt x="4166" y="1010"/>
                  </a:cubicBezTo>
                  <a:cubicBezTo>
                    <a:pt x="4166" y="995"/>
                    <a:pt x="4166" y="995"/>
                    <a:pt x="4166" y="995"/>
                  </a:cubicBezTo>
                  <a:cubicBezTo>
                    <a:pt x="4087" y="995"/>
                    <a:pt x="4087" y="995"/>
                    <a:pt x="4087" y="995"/>
                  </a:cubicBezTo>
                  <a:cubicBezTo>
                    <a:pt x="4087" y="1012"/>
                    <a:pt x="4087" y="1012"/>
                    <a:pt x="4087" y="1012"/>
                  </a:cubicBezTo>
                  <a:cubicBezTo>
                    <a:pt x="4069" y="1012"/>
                    <a:pt x="4069" y="1012"/>
                    <a:pt x="4069" y="1012"/>
                  </a:cubicBezTo>
                  <a:cubicBezTo>
                    <a:pt x="4069" y="1130"/>
                    <a:pt x="4069" y="1130"/>
                    <a:pt x="4069" y="1130"/>
                  </a:cubicBezTo>
                  <a:cubicBezTo>
                    <a:pt x="4046" y="1117"/>
                    <a:pt x="4046" y="1117"/>
                    <a:pt x="4046" y="1117"/>
                  </a:cubicBezTo>
                  <a:cubicBezTo>
                    <a:pt x="4046" y="1088"/>
                    <a:pt x="4046" y="1088"/>
                    <a:pt x="4046" y="1088"/>
                  </a:cubicBezTo>
                  <a:cubicBezTo>
                    <a:pt x="4039" y="1088"/>
                    <a:pt x="4039" y="1088"/>
                    <a:pt x="4039" y="1088"/>
                  </a:cubicBezTo>
                  <a:cubicBezTo>
                    <a:pt x="4039" y="1118"/>
                    <a:pt x="4039" y="1118"/>
                    <a:pt x="4039" y="1118"/>
                  </a:cubicBezTo>
                  <a:cubicBezTo>
                    <a:pt x="4032" y="1118"/>
                    <a:pt x="4032" y="1118"/>
                    <a:pt x="4032" y="1118"/>
                  </a:cubicBezTo>
                  <a:cubicBezTo>
                    <a:pt x="4032" y="1061"/>
                    <a:pt x="4032" y="1061"/>
                    <a:pt x="4032" y="1061"/>
                  </a:cubicBezTo>
                  <a:cubicBezTo>
                    <a:pt x="3989" y="1061"/>
                    <a:pt x="3989" y="1061"/>
                    <a:pt x="3989" y="1061"/>
                  </a:cubicBezTo>
                  <a:cubicBezTo>
                    <a:pt x="3989" y="1052"/>
                    <a:pt x="3984" y="1018"/>
                    <a:pt x="3943" y="995"/>
                  </a:cubicBezTo>
                  <a:cubicBezTo>
                    <a:pt x="3943" y="975"/>
                    <a:pt x="3943" y="975"/>
                    <a:pt x="3943" y="975"/>
                  </a:cubicBezTo>
                  <a:cubicBezTo>
                    <a:pt x="3933" y="975"/>
                    <a:pt x="3933" y="975"/>
                    <a:pt x="3933" y="975"/>
                  </a:cubicBezTo>
                  <a:cubicBezTo>
                    <a:pt x="3923" y="975"/>
                    <a:pt x="3923" y="975"/>
                    <a:pt x="3923" y="975"/>
                  </a:cubicBezTo>
                  <a:cubicBezTo>
                    <a:pt x="3923" y="995"/>
                    <a:pt x="3923" y="995"/>
                    <a:pt x="3923" y="995"/>
                  </a:cubicBezTo>
                  <a:cubicBezTo>
                    <a:pt x="3882" y="1018"/>
                    <a:pt x="3877" y="1052"/>
                    <a:pt x="3877" y="1061"/>
                  </a:cubicBezTo>
                  <a:cubicBezTo>
                    <a:pt x="3877" y="1070"/>
                    <a:pt x="3885" y="1078"/>
                    <a:pt x="3885" y="1078"/>
                  </a:cubicBezTo>
                  <a:cubicBezTo>
                    <a:pt x="3859" y="1078"/>
                    <a:pt x="3859" y="1078"/>
                    <a:pt x="3859" y="1078"/>
                  </a:cubicBezTo>
                  <a:cubicBezTo>
                    <a:pt x="3846" y="1078"/>
                    <a:pt x="3846" y="1078"/>
                    <a:pt x="3846" y="1078"/>
                  </a:cubicBezTo>
                  <a:cubicBezTo>
                    <a:pt x="3809" y="1051"/>
                    <a:pt x="3809" y="1051"/>
                    <a:pt x="3809" y="1051"/>
                  </a:cubicBezTo>
                  <a:cubicBezTo>
                    <a:pt x="3781" y="1070"/>
                    <a:pt x="3781" y="1070"/>
                    <a:pt x="3781" y="1070"/>
                  </a:cubicBezTo>
                  <a:cubicBezTo>
                    <a:pt x="3770" y="1080"/>
                    <a:pt x="3770" y="1080"/>
                    <a:pt x="3770" y="1080"/>
                  </a:cubicBezTo>
                  <a:cubicBezTo>
                    <a:pt x="3742" y="1080"/>
                    <a:pt x="3742" y="1080"/>
                    <a:pt x="3742" y="1080"/>
                  </a:cubicBezTo>
                  <a:cubicBezTo>
                    <a:pt x="3742" y="1095"/>
                    <a:pt x="3742" y="1095"/>
                    <a:pt x="3742" y="1095"/>
                  </a:cubicBezTo>
                  <a:cubicBezTo>
                    <a:pt x="3759" y="1095"/>
                    <a:pt x="3763" y="1109"/>
                    <a:pt x="3763" y="1109"/>
                  </a:cubicBezTo>
                  <a:cubicBezTo>
                    <a:pt x="3763" y="1133"/>
                    <a:pt x="3763" y="1133"/>
                    <a:pt x="3763" y="1133"/>
                  </a:cubicBezTo>
                  <a:cubicBezTo>
                    <a:pt x="3734" y="1133"/>
                    <a:pt x="3734" y="1133"/>
                    <a:pt x="3734" y="1133"/>
                  </a:cubicBezTo>
                  <a:cubicBezTo>
                    <a:pt x="3734" y="1123"/>
                    <a:pt x="3734" y="1123"/>
                    <a:pt x="3734" y="1123"/>
                  </a:cubicBezTo>
                  <a:cubicBezTo>
                    <a:pt x="3673" y="1123"/>
                    <a:pt x="3673" y="1123"/>
                    <a:pt x="3673" y="1123"/>
                  </a:cubicBezTo>
                  <a:cubicBezTo>
                    <a:pt x="3673" y="1147"/>
                    <a:pt x="3673" y="1147"/>
                    <a:pt x="3673" y="1147"/>
                  </a:cubicBezTo>
                  <a:cubicBezTo>
                    <a:pt x="3635" y="1147"/>
                    <a:pt x="3635" y="1147"/>
                    <a:pt x="3635" y="1147"/>
                  </a:cubicBezTo>
                  <a:cubicBezTo>
                    <a:pt x="3635" y="1405"/>
                    <a:pt x="3635" y="1405"/>
                    <a:pt x="3635" y="1405"/>
                  </a:cubicBezTo>
                  <a:cubicBezTo>
                    <a:pt x="3585" y="1405"/>
                    <a:pt x="3585" y="1405"/>
                    <a:pt x="3585" y="1405"/>
                  </a:cubicBezTo>
                  <a:cubicBezTo>
                    <a:pt x="3585" y="1415"/>
                    <a:pt x="3585" y="1415"/>
                    <a:pt x="3585" y="1415"/>
                  </a:cubicBezTo>
                  <a:cubicBezTo>
                    <a:pt x="3576" y="1415"/>
                    <a:pt x="3576" y="1415"/>
                    <a:pt x="3576" y="1415"/>
                  </a:cubicBezTo>
                  <a:cubicBezTo>
                    <a:pt x="3576" y="1437"/>
                    <a:pt x="3576" y="1437"/>
                    <a:pt x="3576" y="1437"/>
                  </a:cubicBezTo>
                  <a:cubicBezTo>
                    <a:pt x="3565" y="1437"/>
                    <a:pt x="3565" y="1437"/>
                    <a:pt x="3565" y="1437"/>
                  </a:cubicBezTo>
                  <a:cubicBezTo>
                    <a:pt x="3565" y="1403"/>
                    <a:pt x="3565" y="1403"/>
                    <a:pt x="3565" y="1403"/>
                  </a:cubicBezTo>
                  <a:cubicBezTo>
                    <a:pt x="3528" y="1403"/>
                    <a:pt x="3528" y="1403"/>
                    <a:pt x="3528" y="1403"/>
                  </a:cubicBezTo>
                  <a:cubicBezTo>
                    <a:pt x="3528" y="1259"/>
                    <a:pt x="3528" y="1259"/>
                    <a:pt x="3528" y="1259"/>
                  </a:cubicBezTo>
                  <a:cubicBezTo>
                    <a:pt x="3478" y="1259"/>
                    <a:pt x="3478" y="1259"/>
                    <a:pt x="3478" y="1259"/>
                  </a:cubicBezTo>
                  <a:cubicBezTo>
                    <a:pt x="3478" y="1245"/>
                    <a:pt x="3478" y="1245"/>
                    <a:pt x="3478" y="1245"/>
                  </a:cubicBezTo>
                  <a:cubicBezTo>
                    <a:pt x="3463" y="1245"/>
                    <a:pt x="3463" y="1245"/>
                    <a:pt x="3463" y="1245"/>
                  </a:cubicBezTo>
                  <a:cubicBezTo>
                    <a:pt x="3463" y="1255"/>
                    <a:pt x="3463" y="1255"/>
                    <a:pt x="3463" y="1255"/>
                  </a:cubicBezTo>
                  <a:cubicBezTo>
                    <a:pt x="3455" y="1255"/>
                    <a:pt x="3455" y="1255"/>
                    <a:pt x="3455" y="1255"/>
                  </a:cubicBezTo>
                  <a:cubicBezTo>
                    <a:pt x="3456" y="1251"/>
                    <a:pt x="3456" y="1248"/>
                    <a:pt x="3456" y="1245"/>
                  </a:cubicBezTo>
                  <a:cubicBezTo>
                    <a:pt x="3456" y="1211"/>
                    <a:pt x="3436" y="1182"/>
                    <a:pt x="3407" y="1168"/>
                  </a:cubicBezTo>
                  <a:cubicBezTo>
                    <a:pt x="3407" y="700"/>
                    <a:pt x="3407" y="700"/>
                    <a:pt x="3407" y="700"/>
                  </a:cubicBezTo>
                  <a:cubicBezTo>
                    <a:pt x="3431" y="687"/>
                    <a:pt x="3447" y="662"/>
                    <a:pt x="3447" y="634"/>
                  </a:cubicBezTo>
                  <a:cubicBezTo>
                    <a:pt x="3447" y="597"/>
                    <a:pt x="3421" y="567"/>
                    <a:pt x="3387" y="560"/>
                  </a:cubicBezTo>
                  <a:cubicBezTo>
                    <a:pt x="3383" y="429"/>
                    <a:pt x="3383" y="429"/>
                    <a:pt x="3383" y="429"/>
                  </a:cubicBezTo>
                  <a:cubicBezTo>
                    <a:pt x="3391" y="425"/>
                    <a:pt x="3397" y="417"/>
                    <a:pt x="3397" y="407"/>
                  </a:cubicBezTo>
                  <a:cubicBezTo>
                    <a:pt x="3397" y="400"/>
                    <a:pt x="3394" y="393"/>
                    <a:pt x="3390" y="389"/>
                  </a:cubicBezTo>
                  <a:cubicBezTo>
                    <a:pt x="3390" y="372"/>
                    <a:pt x="3390" y="372"/>
                    <a:pt x="3390" y="372"/>
                  </a:cubicBezTo>
                  <a:cubicBezTo>
                    <a:pt x="3382" y="372"/>
                    <a:pt x="3382" y="372"/>
                    <a:pt x="3382" y="372"/>
                  </a:cubicBezTo>
                  <a:cubicBezTo>
                    <a:pt x="3382" y="269"/>
                    <a:pt x="3382" y="269"/>
                    <a:pt x="3382" y="269"/>
                  </a:cubicBezTo>
                  <a:cubicBezTo>
                    <a:pt x="3377" y="269"/>
                    <a:pt x="3377" y="269"/>
                    <a:pt x="3377" y="269"/>
                  </a:cubicBezTo>
                  <a:cubicBezTo>
                    <a:pt x="3377" y="187"/>
                    <a:pt x="3377" y="187"/>
                    <a:pt x="3377" y="187"/>
                  </a:cubicBezTo>
                  <a:cubicBezTo>
                    <a:pt x="3377" y="187"/>
                    <a:pt x="3385" y="187"/>
                    <a:pt x="3385" y="177"/>
                  </a:cubicBezTo>
                  <a:cubicBezTo>
                    <a:pt x="3385" y="167"/>
                    <a:pt x="3377" y="170"/>
                    <a:pt x="3377" y="170"/>
                  </a:cubicBezTo>
                  <a:cubicBezTo>
                    <a:pt x="3372" y="0"/>
                    <a:pt x="3372" y="0"/>
                    <a:pt x="3372" y="0"/>
                  </a:cubicBezTo>
                  <a:cubicBezTo>
                    <a:pt x="3367" y="170"/>
                    <a:pt x="3367" y="170"/>
                    <a:pt x="3367" y="170"/>
                  </a:cubicBezTo>
                  <a:cubicBezTo>
                    <a:pt x="3367" y="170"/>
                    <a:pt x="3359" y="167"/>
                    <a:pt x="3359" y="177"/>
                  </a:cubicBezTo>
                  <a:cubicBezTo>
                    <a:pt x="3359" y="187"/>
                    <a:pt x="3367" y="187"/>
                    <a:pt x="3367" y="187"/>
                  </a:cubicBezTo>
                  <a:cubicBezTo>
                    <a:pt x="3367" y="269"/>
                    <a:pt x="3367" y="269"/>
                    <a:pt x="3367" y="269"/>
                  </a:cubicBezTo>
                  <a:cubicBezTo>
                    <a:pt x="3362" y="269"/>
                    <a:pt x="3362" y="269"/>
                    <a:pt x="3362" y="269"/>
                  </a:cubicBezTo>
                  <a:cubicBezTo>
                    <a:pt x="3362" y="372"/>
                    <a:pt x="3362" y="372"/>
                    <a:pt x="3362" y="372"/>
                  </a:cubicBezTo>
                  <a:cubicBezTo>
                    <a:pt x="3354" y="372"/>
                    <a:pt x="3354" y="372"/>
                    <a:pt x="3354" y="372"/>
                  </a:cubicBezTo>
                  <a:cubicBezTo>
                    <a:pt x="3354" y="389"/>
                    <a:pt x="3354" y="389"/>
                    <a:pt x="3354" y="389"/>
                  </a:cubicBezTo>
                  <a:cubicBezTo>
                    <a:pt x="3350" y="393"/>
                    <a:pt x="3347" y="400"/>
                    <a:pt x="3347" y="407"/>
                  </a:cubicBezTo>
                  <a:cubicBezTo>
                    <a:pt x="3347" y="417"/>
                    <a:pt x="3353" y="425"/>
                    <a:pt x="3361" y="429"/>
                  </a:cubicBezTo>
                  <a:cubicBezTo>
                    <a:pt x="3357" y="560"/>
                    <a:pt x="3357" y="560"/>
                    <a:pt x="3357" y="560"/>
                  </a:cubicBezTo>
                  <a:cubicBezTo>
                    <a:pt x="3323" y="567"/>
                    <a:pt x="3297" y="597"/>
                    <a:pt x="3297" y="634"/>
                  </a:cubicBezTo>
                  <a:cubicBezTo>
                    <a:pt x="3297" y="659"/>
                    <a:pt x="3310" y="681"/>
                    <a:pt x="3329" y="695"/>
                  </a:cubicBezTo>
                  <a:cubicBezTo>
                    <a:pt x="3329" y="1173"/>
                    <a:pt x="3329" y="1173"/>
                    <a:pt x="3329" y="1173"/>
                  </a:cubicBezTo>
                  <a:cubicBezTo>
                    <a:pt x="3304" y="1187"/>
                    <a:pt x="3288" y="1214"/>
                    <a:pt x="3288" y="1245"/>
                  </a:cubicBezTo>
                  <a:cubicBezTo>
                    <a:pt x="3288" y="1275"/>
                    <a:pt x="3304" y="1302"/>
                    <a:pt x="3329" y="1317"/>
                  </a:cubicBezTo>
                  <a:cubicBezTo>
                    <a:pt x="3329" y="1343"/>
                    <a:pt x="3329" y="1343"/>
                    <a:pt x="3329" y="1343"/>
                  </a:cubicBezTo>
                  <a:cubicBezTo>
                    <a:pt x="3287" y="1479"/>
                    <a:pt x="3287" y="1479"/>
                    <a:pt x="3287" y="1479"/>
                  </a:cubicBezTo>
                  <a:cubicBezTo>
                    <a:pt x="3180" y="1479"/>
                    <a:pt x="3180" y="1479"/>
                    <a:pt x="3180" y="1479"/>
                  </a:cubicBezTo>
                  <a:cubicBezTo>
                    <a:pt x="3180" y="1420"/>
                    <a:pt x="3180" y="1420"/>
                    <a:pt x="3180" y="1420"/>
                  </a:cubicBezTo>
                  <a:cubicBezTo>
                    <a:pt x="3132" y="1420"/>
                    <a:pt x="3132" y="1420"/>
                    <a:pt x="3132" y="1420"/>
                  </a:cubicBezTo>
                  <a:cubicBezTo>
                    <a:pt x="3132" y="1479"/>
                    <a:pt x="3132" y="1479"/>
                    <a:pt x="3132" y="1479"/>
                  </a:cubicBezTo>
                  <a:cubicBezTo>
                    <a:pt x="2997" y="1479"/>
                    <a:pt x="2997" y="1479"/>
                    <a:pt x="2997" y="1479"/>
                  </a:cubicBezTo>
                  <a:cubicBezTo>
                    <a:pt x="2997" y="1395"/>
                    <a:pt x="2997" y="1395"/>
                    <a:pt x="2997" y="1395"/>
                  </a:cubicBezTo>
                  <a:cubicBezTo>
                    <a:pt x="2850" y="1372"/>
                    <a:pt x="2850" y="1372"/>
                    <a:pt x="2850" y="1372"/>
                  </a:cubicBezTo>
                  <a:cubicBezTo>
                    <a:pt x="2850" y="1279"/>
                    <a:pt x="2850" y="1279"/>
                    <a:pt x="2850" y="1279"/>
                  </a:cubicBezTo>
                  <a:cubicBezTo>
                    <a:pt x="2844" y="1271"/>
                    <a:pt x="2844" y="1271"/>
                    <a:pt x="2844" y="1271"/>
                  </a:cubicBezTo>
                  <a:cubicBezTo>
                    <a:pt x="2844" y="1227"/>
                    <a:pt x="2844" y="1227"/>
                    <a:pt x="2844" y="1227"/>
                  </a:cubicBezTo>
                  <a:cubicBezTo>
                    <a:pt x="2838" y="1223"/>
                    <a:pt x="2838" y="1223"/>
                    <a:pt x="2838" y="1223"/>
                  </a:cubicBezTo>
                  <a:cubicBezTo>
                    <a:pt x="2838" y="1194"/>
                    <a:pt x="2838" y="1194"/>
                    <a:pt x="2838" y="1194"/>
                  </a:cubicBezTo>
                  <a:cubicBezTo>
                    <a:pt x="2818" y="1177"/>
                    <a:pt x="2818" y="1177"/>
                    <a:pt x="2818" y="1177"/>
                  </a:cubicBezTo>
                  <a:cubicBezTo>
                    <a:pt x="2803" y="1177"/>
                    <a:pt x="2803" y="1177"/>
                    <a:pt x="2803" y="1177"/>
                  </a:cubicBezTo>
                  <a:cubicBezTo>
                    <a:pt x="2797" y="1119"/>
                    <a:pt x="2797" y="1119"/>
                    <a:pt x="2797" y="1119"/>
                  </a:cubicBezTo>
                  <a:cubicBezTo>
                    <a:pt x="2791" y="1177"/>
                    <a:pt x="2791" y="1177"/>
                    <a:pt x="2791" y="1177"/>
                  </a:cubicBezTo>
                  <a:cubicBezTo>
                    <a:pt x="2776" y="1177"/>
                    <a:pt x="2776" y="1177"/>
                    <a:pt x="2776" y="1177"/>
                  </a:cubicBezTo>
                  <a:cubicBezTo>
                    <a:pt x="2756" y="1194"/>
                    <a:pt x="2756" y="1194"/>
                    <a:pt x="2756" y="1194"/>
                  </a:cubicBezTo>
                  <a:cubicBezTo>
                    <a:pt x="2756" y="1223"/>
                    <a:pt x="2756" y="1223"/>
                    <a:pt x="2756" y="1223"/>
                  </a:cubicBezTo>
                  <a:cubicBezTo>
                    <a:pt x="2750" y="1227"/>
                    <a:pt x="2750" y="1227"/>
                    <a:pt x="2750" y="1227"/>
                  </a:cubicBezTo>
                  <a:cubicBezTo>
                    <a:pt x="2750" y="1271"/>
                    <a:pt x="2750" y="1271"/>
                    <a:pt x="2750" y="1271"/>
                  </a:cubicBezTo>
                  <a:cubicBezTo>
                    <a:pt x="2744" y="1279"/>
                    <a:pt x="2744" y="1279"/>
                    <a:pt x="2744" y="1279"/>
                  </a:cubicBezTo>
                  <a:cubicBezTo>
                    <a:pt x="2744" y="1341"/>
                    <a:pt x="2744" y="1341"/>
                    <a:pt x="2744" y="1341"/>
                  </a:cubicBezTo>
                  <a:cubicBezTo>
                    <a:pt x="2744" y="1341"/>
                    <a:pt x="2733" y="1330"/>
                    <a:pt x="2701" y="1330"/>
                  </a:cubicBezTo>
                  <a:cubicBezTo>
                    <a:pt x="2658" y="1330"/>
                    <a:pt x="2628" y="1372"/>
                    <a:pt x="2628" y="1372"/>
                  </a:cubicBezTo>
                  <a:cubicBezTo>
                    <a:pt x="2572" y="1372"/>
                    <a:pt x="2572" y="1372"/>
                    <a:pt x="2572" y="1372"/>
                  </a:cubicBezTo>
                  <a:cubicBezTo>
                    <a:pt x="2572" y="1389"/>
                    <a:pt x="2572" y="1389"/>
                    <a:pt x="2572" y="1389"/>
                  </a:cubicBezTo>
                  <a:cubicBezTo>
                    <a:pt x="2553" y="1389"/>
                    <a:pt x="2553" y="1389"/>
                    <a:pt x="2553" y="1389"/>
                  </a:cubicBezTo>
                  <a:cubicBezTo>
                    <a:pt x="2553" y="1382"/>
                    <a:pt x="2553" y="1382"/>
                    <a:pt x="2553" y="1382"/>
                  </a:cubicBezTo>
                  <a:cubicBezTo>
                    <a:pt x="2510" y="1382"/>
                    <a:pt x="2510" y="1382"/>
                    <a:pt x="2510" y="1382"/>
                  </a:cubicBezTo>
                  <a:cubicBezTo>
                    <a:pt x="2502" y="1393"/>
                    <a:pt x="2502" y="1393"/>
                    <a:pt x="2502" y="1393"/>
                  </a:cubicBezTo>
                  <a:cubicBezTo>
                    <a:pt x="2478" y="1393"/>
                    <a:pt x="2478" y="1393"/>
                    <a:pt x="2478" y="1393"/>
                  </a:cubicBezTo>
                  <a:cubicBezTo>
                    <a:pt x="2478" y="1402"/>
                    <a:pt x="2478" y="1402"/>
                    <a:pt x="2478" y="1402"/>
                  </a:cubicBezTo>
                  <a:cubicBezTo>
                    <a:pt x="2470" y="1402"/>
                    <a:pt x="2470" y="1402"/>
                    <a:pt x="2470" y="1402"/>
                  </a:cubicBezTo>
                  <a:cubicBezTo>
                    <a:pt x="2470" y="1378"/>
                    <a:pt x="2470" y="1378"/>
                    <a:pt x="2470" y="1378"/>
                  </a:cubicBezTo>
                  <a:cubicBezTo>
                    <a:pt x="2443" y="1378"/>
                    <a:pt x="2443" y="1378"/>
                    <a:pt x="2443" y="1378"/>
                  </a:cubicBezTo>
                  <a:cubicBezTo>
                    <a:pt x="2432" y="1388"/>
                    <a:pt x="2432" y="1388"/>
                    <a:pt x="2432" y="1388"/>
                  </a:cubicBezTo>
                  <a:cubicBezTo>
                    <a:pt x="2417" y="1388"/>
                    <a:pt x="2417" y="1388"/>
                    <a:pt x="2417" y="1388"/>
                  </a:cubicBezTo>
                  <a:cubicBezTo>
                    <a:pt x="2408" y="1375"/>
                    <a:pt x="2408" y="1375"/>
                    <a:pt x="2408" y="1375"/>
                  </a:cubicBezTo>
                  <a:cubicBezTo>
                    <a:pt x="2393" y="1375"/>
                    <a:pt x="2393" y="1375"/>
                    <a:pt x="2393" y="1375"/>
                  </a:cubicBezTo>
                  <a:cubicBezTo>
                    <a:pt x="2381" y="1388"/>
                    <a:pt x="2381" y="1388"/>
                    <a:pt x="2381" y="1388"/>
                  </a:cubicBezTo>
                  <a:cubicBezTo>
                    <a:pt x="2365" y="1388"/>
                    <a:pt x="2365" y="1388"/>
                    <a:pt x="2365" y="1388"/>
                  </a:cubicBezTo>
                  <a:cubicBezTo>
                    <a:pt x="2365" y="1465"/>
                    <a:pt x="2365" y="1465"/>
                    <a:pt x="2365" y="1465"/>
                  </a:cubicBezTo>
                  <a:cubicBezTo>
                    <a:pt x="2310" y="1465"/>
                    <a:pt x="2310" y="1465"/>
                    <a:pt x="2310" y="1465"/>
                  </a:cubicBezTo>
                  <a:cubicBezTo>
                    <a:pt x="2310" y="1440"/>
                    <a:pt x="2310" y="1440"/>
                    <a:pt x="2310" y="1440"/>
                  </a:cubicBezTo>
                  <a:cubicBezTo>
                    <a:pt x="2284" y="1420"/>
                    <a:pt x="2284" y="1420"/>
                    <a:pt x="2284" y="1420"/>
                  </a:cubicBezTo>
                  <a:cubicBezTo>
                    <a:pt x="2279" y="1380"/>
                    <a:pt x="2279" y="1380"/>
                    <a:pt x="2279" y="1380"/>
                  </a:cubicBezTo>
                  <a:cubicBezTo>
                    <a:pt x="2273" y="1419"/>
                    <a:pt x="2273" y="1419"/>
                    <a:pt x="2273" y="1419"/>
                  </a:cubicBezTo>
                  <a:cubicBezTo>
                    <a:pt x="2243" y="1441"/>
                    <a:pt x="2243" y="1441"/>
                    <a:pt x="2243" y="1441"/>
                  </a:cubicBezTo>
                  <a:cubicBezTo>
                    <a:pt x="2243" y="1457"/>
                    <a:pt x="2243" y="1457"/>
                    <a:pt x="2243" y="1457"/>
                  </a:cubicBezTo>
                  <a:cubicBezTo>
                    <a:pt x="2199" y="1457"/>
                    <a:pt x="2199" y="1457"/>
                    <a:pt x="2199" y="1457"/>
                  </a:cubicBezTo>
                  <a:cubicBezTo>
                    <a:pt x="2199" y="1401"/>
                    <a:pt x="2199" y="1401"/>
                    <a:pt x="2199" y="1401"/>
                  </a:cubicBezTo>
                  <a:cubicBezTo>
                    <a:pt x="2177" y="1401"/>
                    <a:pt x="2177" y="1401"/>
                    <a:pt x="2177" y="1401"/>
                  </a:cubicBezTo>
                  <a:cubicBezTo>
                    <a:pt x="2177" y="1391"/>
                    <a:pt x="2177" y="1391"/>
                    <a:pt x="2177" y="1391"/>
                  </a:cubicBezTo>
                  <a:cubicBezTo>
                    <a:pt x="2152" y="1391"/>
                    <a:pt x="2152" y="1391"/>
                    <a:pt x="2152" y="1391"/>
                  </a:cubicBezTo>
                  <a:cubicBezTo>
                    <a:pt x="2152" y="1409"/>
                    <a:pt x="2152" y="1409"/>
                    <a:pt x="2152" y="1409"/>
                  </a:cubicBezTo>
                  <a:cubicBezTo>
                    <a:pt x="2139" y="1409"/>
                    <a:pt x="2139" y="1409"/>
                    <a:pt x="2139" y="1409"/>
                  </a:cubicBezTo>
                  <a:cubicBezTo>
                    <a:pt x="2139" y="1371"/>
                    <a:pt x="2139" y="1371"/>
                    <a:pt x="2139" y="1371"/>
                  </a:cubicBezTo>
                  <a:cubicBezTo>
                    <a:pt x="2093" y="1371"/>
                    <a:pt x="2093" y="1371"/>
                    <a:pt x="2093" y="1371"/>
                  </a:cubicBezTo>
                  <a:cubicBezTo>
                    <a:pt x="2093" y="1436"/>
                    <a:pt x="2093" y="1436"/>
                    <a:pt x="2093" y="1436"/>
                  </a:cubicBezTo>
                  <a:cubicBezTo>
                    <a:pt x="2077" y="1436"/>
                    <a:pt x="2077" y="1436"/>
                    <a:pt x="2077" y="1436"/>
                  </a:cubicBezTo>
                  <a:cubicBezTo>
                    <a:pt x="2077" y="1453"/>
                    <a:pt x="2077" y="1453"/>
                    <a:pt x="2077" y="1453"/>
                  </a:cubicBezTo>
                  <a:cubicBezTo>
                    <a:pt x="2068" y="1453"/>
                    <a:pt x="2068" y="1453"/>
                    <a:pt x="2068" y="1453"/>
                  </a:cubicBezTo>
                  <a:cubicBezTo>
                    <a:pt x="2068" y="1463"/>
                    <a:pt x="2068" y="1463"/>
                    <a:pt x="2068" y="1463"/>
                  </a:cubicBezTo>
                  <a:cubicBezTo>
                    <a:pt x="2055" y="1463"/>
                    <a:pt x="2055" y="1463"/>
                    <a:pt x="2055" y="1463"/>
                  </a:cubicBezTo>
                  <a:cubicBezTo>
                    <a:pt x="2055" y="1453"/>
                    <a:pt x="2055" y="1453"/>
                    <a:pt x="2055" y="1453"/>
                  </a:cubicBezTo>
                  <a:cubicBezTo>
                    <a:pt x="2033" y="1453"/>
                    <a:pt x="2033" y="1453"/>
                    <a:pt x="2033" y="1453"/>
                  </a:cubicBezTo>
                  <a:cubicBezTo>
                    <a:pt x="2033" y="1461"/>
                    <a:pt x="2033" y="1461"/>
                    <a:pt x="2033" y="1461"/>
                  </a:cubicBezTo>
                  <a:cubicBezTo>
                    <a:pt x="2004" y="1461"/>
                    <a:pt x="2004" y="1461"/>
                    <a:pt x="2004" y="1461"/>
                  </a:cubicBezTo>
                  <a:cubicBezTo>
                    <a:pt x="2004" y="1471"/>
                    <a:pt x="2004" y="1471"/>
                    <a:pt x="2004" y="1471"/>
                  </a:cubicBezTo>
                  <a:cubicBezTo>
                    <a:pt x="1996" y="1471"/>
                    <a:pt x="1996" y="1471"/>
                    <a:pt x="1996" y="1471"/>
                  </a:cubicBezTo>
                  <a:cubicBezTo>
                    <a:pt x="1996" y="1463"/>
                    <a:pt x="1996" y="1463"/>
                    <a:pt x="1996" y="1463"/>
                  </a:cubicBezTo>
                  <a:cubicBezTo>
                    <a:pt x="1983" y="1463"/>
                    <a:pt x="1983" y="1463"/>
                    <a:pt x="1983" y="1463"/>
                  </a:cubicBezTo>
                  <a:cubicBezTo>
                    <a:pt x="1983" y="1479"/>
                    <a:pt x="1983" y="1479"/>
                    <a:pt x="1983" y="1479"/>
                  </a:cubicBezTo>
                  <a:cubicBezTo>
                    <a:pt x="1975" y="1479"/>
                    <a:pt x="1975" y="1479"/>
                    <a:pt x="1975" y="1479"/>
                  </a:cubicBezTo>
                  <a:cubicBezTo>
                    <a:pt x="1975" y="1343"/>
                    <a:pt x="1975" y="1343"/>
                    <a:pt x="1975" y="1343"/>
                  </a:cubicBezTo>
                  <a:cubicBezTo>
                    <a:pt x="1952" y="1343"/>
                    <a:pt x="1952" y="1343"/>
                    <a:pt x="1952" y="1343"/>
                  </a:cubicBezTo>
                  <a:cubicBezTo>
                    <a:pt x="1952" y="1352"/>
                    <a:pt x="1952" y="1352"/>
                    <a:pt x="1952" y="1352"/>
                  </a:cubicBezTo>
                  <a:cubicBezTo>
                    <a:pt x="1943" y="1352"/>
                    <a:pt x="1943" y="1352"/>
                    <a:pt x="1943" y="1352"/>
                  </a:cubicBezTo>
                  <a:cubicBezTo>
                    <a:pt x="1935" y="1335"/>
                    <a:pt x="1935" y="1335"/>
                    <a:pt x="1935" y="1335"/>
                  </a:cubicBezTo>
                  <a:cubicBezTo>
                    <a:pt x="1921" y="1335"/>
                    <a:pt x="1921" y="1335"/>
                    <a:pt x="1921" y="1335"/>
                  </a:cubicBezTo>
                  <a:cubicBezTo>
                    <a:pt x="1912" y="1352"/>
                    <a:pt x="1912" y="1352"/>
                    <a:pt x="1912" y="1352"/>
                  </a:cubicBezTo>
                  <a:cubicBezTo>
                    <a:pt x="1877" y="1352"/>
                    <a:pt x="1877" y="1352"/>
                    <a:pt x="1877" y="1352"/>
                  </a:cubicBezTo>
                  <a:cubicBezTo>
                    <a:pt x="1877" y="1456"/>
                    <a:pt x="1877" y="1456"/>
                    <a:pt x="1877" y="1456"/>
                  </a:cubicBezTo>
                  <a:cubicBezTo>
                    <a:pt x="1805" y="1456"/>
                    <a:pt x="1805" y="1456"/>
                    <a:pt x="1805" y="1456"/>
                  </a:cubicBezTo>
                  <a:cubicBezTo>
                    <a:pt x="1791" y="1441"/>
                    <a:pt x="1791" y="1441"/>
                    <a:pt x="1791" y="1441"/>
                  </a:cubicBezTo>
                  <a:cubicBezTo>
                    <a:pt x="1781" y="1452"/>
                    <a:pt x="1781" y="1452"/>
                    <a:pt x="1781" y="1452"/>
                  </a:cubicBezTo>
                  <a:cubicBezTo>
                    <a:pt x="1771" y="1452"/>
                    <a:pt x="1771" y="1452"/>
                    <a:pt x="1771" y="1452"/>
                  </a:cubicBezTo>
                  <a:cubicBezTo>
                    <a:pt x="1756" y="1437"/>
                    <a:pt x="1756" y="1437"/>
                    <a:pt x="1756" y="1437"/>
                  </a:cubicBezTo>
                  <a:cubicBezTo>
                    <a:pt x="1744" y="1437"/>
                    <a:pt x="1744" y="1437"/>
                    <a:pt x="1744" y="1437"/>
                  </a:cubicBezTo>
                  <a:cubicBezTo>
                    <a:pt x="1731" y="1448"/>
                    <a:pt x="1731" y="1448"/>
                    <a:pt x="1731" y="1448"/>
                  </a:cubicBezTo>
                  <a:cubicBezTo>
                    <a:pt x="1699" y="1448"/>
                    <a:pt x="1699" y="1448"/>
                    <a:pt x="1699" y="1448"/>
                  </a:cubicBezTo>
                  <a:cubicBezTo>
                    <a:pt x="1699" y="1437"/>
                    <a:pt x="1699" y="1437"/>
                    <a:pt x="1699" y="1437"/>
                  </a:cubicBezTo>
                  <a:cubicBezTo>
                    <a:pt x="1673" y="1437"/>
                    <a:pt x="1673" y="1437"/>
                    <a:pt x="1673" y="1437"/>
                  </a:cubicBezTo>
                  <a:cubicBezTo>
                    <a:pt x="1673" y="1469"/>
                    <a:pt x="1673" y="1469"/>
                    <a:pt x="1673" y="1469"/>
                  </a:cubicBezTo>
                  <a:cubicBezTo>
                    <a:pt x="1656" y="1469"/>
                    <a:pt x="1656" y="1469"/>
                    <a:pt x="1656" y="1469"/>
                  </a:cubicBezTo>
                  <a:cubicBezTo>
                    <a:pt x="1656" y="1459"/>
                    <a:pt x="1656" y="1459"/>
                    <a:pt x="1656" y="1459"/>
                  </a:cubicBezTo>
                  <a:cubicBezTo>
                    <a:pt x="1619" y="1459"/>
                    <a:pt x="1619" y="1459"/>
                    <a:pt x="1619" y="1459"/>
                  </a:cubicBezTo>
                  <a:cubicBezTo>
                    <a:pt x="1619" y="1448"/>
                    <a:pt x="1619" y="1448"/>
                    <a:pt x="1619" y="1448"/>
                  </a:cubicBezTo>
                  <a:cubicBezTo>
                    <a:pt x="1587" y="1448"/>
                    <a:pt x="1587" y="1448"/>
                    <a:pt x="1587" y="1448"/>
                  </a:cubicBezTo>
                  <a:cubicBezTo>
                    <a:pt x="1587" y="1459"/>
                    <a:pt x="1587" y="1459"/>
                    <a:pt x="1587" y="1459"/>
                  </a:cubicBezTo>
                  <a:cubicBezTo>
                    <a:pt x="1563" y="1459"/>
                    <a:pt x="1563" y="1459"/>
                    <a:pt x="1563" y="1459"/>
                  </a:cubicBezTo>
                  <a:cubicBezTo>
                    <a:pt x="1563" y="1407"/>
                    <a:pt x="1563" y="1407"/>
                    <a:pt x="1563" y="1407"/>
                  </a:cubicBezTo>
                  <a:cubicBezTo>
                    <a:pt x="1531" y="1393"/>
                    <a:pt x="1531" y="1393"/>
                    <a:pt x="1531" y="1393"/>
                  </a:cubicBezTo>
                  <a:cubicBezTo>
                    <a:pt x="1531" y="1408"/>
                    <a:pt x="1531" y="1408"/>
                    <a:pt x="1531" y="1408"/>
                  </a:cubicBezTo>
                  <a:cubicBezTo>
                    <a:pt x="1524" y="1408"/>
                    <a:pt x="1524" y="1408"/>
                    <a:pt x="1524" y="1408"/>
                  </a:cubicBezTo>
                  <a:cubicBezTo>
                    <a:pt x="1524" y="1331"/>
                    <a:pt x="1524" y="1331"/>
                    <a:pt x="1524" y="1331"/>
                  </a:cubicBezTo>
                  <a:cubicBezTo>
                    <a:pt x="1507" y="1331"/>
                    <a:pt x="1507" y="1331"/>
                    <a:pt x="1507" y="1331"/>
                  </a:cubicBezTo>
                  <a:cubicBezTo>
                    <a:pt x="1507" y="1307"/>
                    <a:pt x="1507" y="1307"/>
                    <a:pt x="1507" y="1307"/>
                  </a:cubicBezTo>
                  <a:cubicBezTo>
                    <a:pt x="1479" y="1307"/>
                    <a:pt x="1479" y="1307"/>
                    <a:pt x="1479" y="1307"/>
                  </a:cubicBezTo>
                  <a:cubicBezTo>
                    <a:pt x="1479" y="1281"/>
                    <a:pt x="1479" y="1281"/>
                    <a:pt x="1479" y="1281"/>
                  </a:cubicBezTo>
                  <a:cubicBezTo>
                    <a:pt x="1465" y="1281"/>
                    <a:pt x="1465" y="1281"/>
                    <a:pt x="1465" y="1281"/>
                  </a:cubicBezTo>
                  <a:cubicBezTo>
                    <a:pt x="1465" y="1307"/>
                    <a:pt x="1465" y="1307"/>
                    <a:pt x="1465" y="1307"/>
                  </a:cubicBezTo>
                  <a:cubicBezTo>
                    <a:pt x="1443" y="1307"/>
                    <a:pt x="1443" y="1307"/>
                    <a:pt x="1443" y="1307"/>
                  </a:cubicBezTo>
                  <a:cubicBezTo>
                    <a:pt x="1443" y="1265"/>
                    <a:pt x="1443" y="1265"/>
                    <a:pt x="1443" y="1265"/>
                  </a:cubicBezTo>
                  <a:cubicBezTo>
                    <a:pt x="1443" y="1265"/>
                    <a:pt x="1412" y="1232"/>
                    <a:pt x="1389" y="1232"/>
                  </a:cubicBezTo>
                  <a:cubicBezTo>
                    <a:pt x="1367" y="1232"/>
                    <a:pt x="1337" y="1269"/>
                    <a:pt x="1337" y="1269"/>
                  </a:cubicBezTo>
                  <a:cubicBezTo>
                    <a:pt x="1337" y="1359"/>
                    <a:pt x="1337" y="1359"/>
                    <a:pt x="1337" y="1359"/>
                  </a:cubicBezTo>
                  <a:cubicBezTo>
                    <a:pt x="1315" y="1359"/>
                    <a:pt x="1315" y="1359"/>
                    <a:pt x="1315" y="1359"/>
                  </a:cubicBezTo>
                  <a:cubicBezTo>
                    <a:pt x="1315" y="1417"/>
                    <a:pt x="1315" y="1417"/>
                    <a:pt x="1315" y="1417"/>
                  </a:cubicBezTo>
                  <a:cubicBezTo>
                    <a:pt x="1275" y="1432"/>
                    <a:pt x="1275" y="1432"/>
                    <a:pt x="1275" y="1432"/>
                  </a:cubicBezTo>
                  <a:cubicBezTo>
                    <a:pt x="1275" y="1445"/>
                    <a:pt x="1275" y="1445"/>
                    <a:pt x="1275" y="1445"/>
                  </a:cubicBezTo>
                  <a:cubicBezTo>
                    <a:pt x="1267" y="1445"/>
                    <a:pt x="1267" y="1445"/>
                    <a:pt x="1267" y="1445"/>
                  </a:cubicBezTo>
                  <a:cubicBezTo>
                    <a:pt x="1267" y="1421"/>
                    <a:pt x="1267" y="1421"/>
                    <a:pt x="1267" y="1421"/>
                  </a:cubicBezTo>
                  <a:cubicBezTo>
                    <a:pt x="1253" y="1421"/>
                    <a:pt x="1253" y="1421"/>
                    <a:pt x="1253" y="1421"/>
                  </a:cubicBezTo>
                  <a:cubicBezTo>
                    <a:pt x="1235" y="1395"/>
                    <a:pt x="1235" y="1395"/>
                    <a:pt x="1235" y="1395"/>
                  </a:cubicBezTo>
                  <a:cubicBezTo>
                    <a:pt x="1213" y="1416"/>
                    <a:pt x="1213" y="1416"/>
                    <a:pt x="1213" y="1416"/>
                  </a:cubicBezTo>
                  <a:cubicBezTo>
                    <a:pt x="1213" y="1399"/>
                    <a:pt x="1213" y="1399"/>
                    <a:pt x="1213" y="1399"/>
                  </a:cubicBezTo>
                  <a:cubicBezTo>
                    <a:pt x="1200" y="1399"/>
                    <a:pt x="1200" y="1399"/>
                    <a:pt x="1200" y="1399"/>
                  </a:cubicBezTo>
                  <a:cubicBezTo>
                    <a:pt x="1200" y="1409"/>
                    <a:pt x="1200" y="1409"/>
                    <a:pt x="1200" y="1409"/>
                  </a:cubicBezTo>
                  <a:cubicBezTo>
                    <a:pt x="1189" y="1409"/>
                    <a:pt x="1189" y="1409"/>
                    <a:pt x="1189" y="1409"/>
                  </a:cubicBezTo>
                  <a:cubicBezTo>
                    <a:pt x="1189" y="1392"/>
                    <a:pt x="1189" y="1392"/>
                    <a:pt x="1189" y="1392"/>
                  </a:cubicBezTo>
                  <a:cubicBezTo>
                    <a:pt x="1164" y="1392"/>
                    <a:pt x="1164" y="1392"/>
                    <a:pt x="1164" y="1392"/>
                  </a:cubicBezTo>
                  <a:cubicBezTo>
                    <a:pt x="1164" y="1401"/>
                    <a:pt x="1164" y="1401"/>
                    <a:pt x="1164" y="1401"/>
                  </a:cubicBezTo>
                  <a:cubicBezTo>
                    <a:pt x="1155" y="1401"/>
                    <a:pt x="1155" y="1401"/>
                    <a:pt x="1155" y="1401"/>
                  </a:cubicBezTo>
                  <a:cubicBezTo>
                    <a:pt x="1155" y="1417"/>
                    <a:pt x="1155" y="1417"/>
                    <a:pt x="1155" y="1417"/>
                  </a:cubicBezTo>
                  <a:cubicBezTo>
                    <a:pt x="1133" y="1417"/>
                    <a:pt x="1133" y="1417"/>
                    <a:pt x="1133" y="1417"/>
                  </a:cubicBezTo>
                  <a:cubicBezTo>
                    <a:pt x="1133" y="1397"/>
                    <a:pt x="1133" y="1397"/>
                    <a:pt x="1133" y="1397"/>
                  </a:cubicBezTo>
                  <a:cubicBezTo>
                    <a:pt x="1123" y="1397"/>
                    <a:pt x="1123" y="1397"/>
                    <a:pt x="1123" y="1397"/>
                  </a:cubicBezTo>
                  <a:cubicBezTo>
                    <a:pt x="1112" y="1385"/>
                    <a:pt x="1112" y="1385"/>
                    <a:pt x="1112" y="1385"/>
                  </a:cubicBezTo>
                  <a:cubicBezTo>
                    <a:pt x="1104" y="1391"/>
                    <a:pt x="1104" y="1391"/>
                    <a:pt x="1104" y="1391"/>
                  </a:cubicBezTo>
                  <a:cubicBezTo>
                    <a:pt x="1095" y="1391"/>
                    <a:pt x="1095" y="1391"/>
                    <a:pt x="1095" y="1391"/>
                  </a:cubicBezTo>
                  <a:cubicBezTo>
                    <a:pt x="1076" y="1368"/>
                    <a:pt x="1076" y="1368"/>
                    <a:pt x="1076" y="1368"/>
                  </a:cubicBezTo>
                  <a:cubicBezTo>
                    <a:pt x="1063" y="1389"/>
                    <a:pt x="1063" y="1389"/>
                    <a:pt x="1063" y="1389"/>
                  </a:cubicBezTo>
                  <a:cubicBezTo>
                    <a:pt x="1051" y="1389"/>
                    <a:pt x="1051" y="1389"/>
                    <a:pt x="1051" y="1389"/>
                  </a:cubicBezTo>
                  <a:cubicBezTo>
                    <a:pt x="1051" y="1371"/>
                    <a:pt x="1051" y="1371"/>
                    <a:pt x="1051" y="1371"/>
                  </a:cubicBezTo>
                  <a:cubicBezTo>
                    <a:pt x="1031" y="1371"/>
                    <a:pt x="1031" y="1371"/>
                    <a:pt x="1031" y="1371"/>
                  </a:cubicBezTo>
                  <a:cubicBezTo>
                    <a:pt x="1031" y="1391"/>
                    <a:pt x="1031" y="1391"/>
                    <a:pt x="1031" y="1391"/>
                  </a:cubicBezTo>
                  <a:cubicBezTo>
                    <a:pt x="1020" y="1403"/>
                    <a:pt x="1020" y="1403"/>
                    <a:pt x="1020" y="1403"/>
                  </a:cubicBezTo>
                  <a:cubicBezTo>
                    <a:pt x="1012" y="1403"/>
                    <a:pt x="1012" y="1403"/>
                    <a:pt x="1012" y="1403"/>
                  </a:cubicBezTo>
                  <a:cubicBezTo>
                    <a:pt x="1012" y="1376"/>
                    <a:pt x="1012" y="1376"/>
                    <a:pt x="1012" y="1376"/>
                  </a:cubicBezTo>
                  <a:cubicBezTo>
                    <a:pt x="999" y="1376"/>
                    <a:pt x="999" y="1376"/>
                    <a:pt x="999" y="1376"/>
                  </a:cubicBezTo>
                  <a:cubicBezTo>
                    <a:pt x="988" y="1359"/>
                    <a:pt x="988" y="1359"/>
                    <a:pt x="988" y="1359"/>
                  </a:cubicBezTo>
                  <a:cubicBezTo>
                    <a:pt x="969" y="1381"/>
                    <a:pt x="969" y="1381"/>
                    <a:pt x="969" y="1381"/>
                  </a:cubicBezTo>
                  <a:cubicBezTo>
                    <a:pt x="969" y="1224"/>
                    <a:pt x="969" y="1224"/>
                    <a:pt x="969" y="1224"/>
                  </a:cubicBezTo>
                  <a:cubicBezTo>
                    <a:pt x="943" y="1224"/>
                    <a:pt x="943" y="1224"/>
                    <a:pt x="943" y="1224"/>
                  </a:cubicBezTo>
                  <a:cubicBezTo>
                    <a:pt x="943" y="1212"/>
                    <a:pt x="943" y="1212"/>
                    <a:pt x="943" y="1212"/>
                  </a:cubicBezTo>
                  <a:cubicBezTo>
                    <a:pt x="969" y="1212"/>
                    <a:pt x="969" y="1212"/>
                    <a:pt x="969" y="1212"/>
                  </a:cubicBezTo>
                  <a:cubicBezTo>
                    <a:pt x="969" y="1204"/>
                    <a:pt x="969" y="1204"/>
                    <a:pt x="969" y="1204"/>
                  </a:cubicBezTo>
                  <a:cubicBezTo>
                    <a:pt x="847" y="1204"/>
                    <a:pt x="847" y="1204"/>
                    <a:pt x="847" y="1204"/>
                  </a:cubicBezTo>
                  <a:cubicBezTo>
                    <a:pt x="847" y="1211"/>
                    <a:pt x="847" y="1211"/>
                    <a:pt x="847" y="1211"/>
                  </a:cubicBezTo>
                  <a:cubicBezTo>
                    <a:pt x="857" y="1211"/>
                    <a:pt x="857" y="1211"/>
                    <a:pt x="857" y="1211"/>
                  </a:cubicBezTo>
                  <a:cubicBezTo>
                    <a:pt x="857" y="1224"/>
                    <a:pt x="857" y="1224"/>
                    <a:pt x="857" y="1224"/>
                  </a:cubicBezTo>
                  <a:cubicBezTo>
                    <a:pt x="843" y="1224"/>
                    <a:pt x="843" y="1224"/>
                    <a:pt x="843" y="1224"/>
                  </a:cubicBezTo>
                  <a:cubicBezTo>
                    <a:pt x="843" y="1375"/>
                    <a:pt x="843" y="1375"/>
                    <a:pt x="843" y="1375"/>
                  </a:cubicBezTo>
                  <a:cubicBezTo>
                    <a:pt x="828" y="1375"/>
                    <a:pt x="828" y="1375"/>
                    <a:pt x="828" y="1375"/>
                  </a:cubicBezTo>
                  <a:cubicBezTo>
                    <a:pt x="828" y="1387"/>
                    <a:pt x="828" y="1387"/>
                    <a:pt x="828" y="1387"/>
                  </a:cubicBezTo>
                  <a:cubicBezTo>
                    <a:pt x="816" y="1387"/>
                    <a:pt x="816" y="1387"/>
                    <a:pt x="816" y="1387"/>
                  </a:cubicBezTo>
                  <a:cubicBezTo>
                    <a:pt x="816" y="1403"/>
                    <a:pt x="816" y="1403"/>
                    <a:pt x="816" y="1403"/>
                  </a:cubicBezTo>
                  <a:cubicBezTo>
                    <a:pt x="804" y="1403"/>
                    <a:pt x="804" y="1403"/>
                    <a:pt x="804" y="1403"/>
                  </a:cubicBezTo>
                  <a:cubicBezTo>
                    <a:pt x="787" y="1393"/>
                    <a:pt x="787" y="1393"/>
                    <a:pt x="787" y="1393"/>
                  </a:cubicBezTo>
                  <a:cubicBezTo>
                    <a:pt x="787" y="1193"/>
                    <a:pt x="787" y="1193"/>
                    <a:pt x="787" y="1193"/>
                  </a:cubicBezTo>
                  <a:cubicBezTo>
                    <a:pt x="691" y="1193"/>
                    <a:pt x="691" y="1193"/>
                    <a:pt x="691" y="1193"/>
                  </a:cubicBezTo>
                  <a:cubicBezTo>
                    <a:pt x="691" y="1427"/>
                    <a:pt x="691" y="1427"/>
                    <a:pt x="691" y="1427"/>
                  </a:cubicBezTo>
                  <a:cubicBezTo>
                    <a:pt x="664" y="1427"/>
                    <a:pt x="664" y="1427"/>
                    <a:pt x="664" y="1427"/>
                  </a:cubicBezTo>
                  <a:cubicBezTo>
                    <a:pt x="664" y="1445"/>
                    <a:pt x="664" y="1445"/>
                    <a:pt x="664" y="1445"/>
                  </a:cubicBezTo>
                  <a:cubicBezTo>
                    <a:pt x="640" y="1445"/>
                    <a:pt x="640" y="1445"/>
                    <a:pt x="640" y="1445"/>
                  </a:cubicBezTo>
                  <a:cubicBezTo>
                    <a:pt x="640" y="1436"/>
                    <a:pt x="640" y="1436"/>
                    <a:pt x="640" y="1436"/>
                  </a:cubicBezTo>
                  <a:cubicBezTo>
                    <a:pt x="625" y="1436"/>
                    <a:pt x="625" y="1436"/>
                    <a:pt x="625" y="1436"/>
                  </a:cubicBezTo>
                  <a:cubicBezTo>
                    <a:pt x="625" y="1237"/>
                    <a:pt x="625" y="1237"/>
                    <a:pt x="625" y="1237"/>
                  </a:cubicBezTo>
                  <a:cubicBezTo>
                    <a:pt x="601" y="1237"/>
                    <a:pt x="601" y="1237"/>
                    <a:pt x="601" y="1237"/>
                  </a:cubicBezTo>
                  <a:cubicBezTo>
                    <a:pt x="601" y="1228"/>
                    <a:pt x="601" y="1228"/>
                    <a:pt x="601" y="1228"/>
                  </a:cubicBezTo>
                  <a:cubicBezTo>
                    <a:pt x="536" y="1228"/>
                    <a:pt x="536" y="1228"/>
                    <a:pt x="536" y="1228"/>
                  </a:cubicBezTo>
                  <a:cubicBezTo>
                    <a:pt x="536" y="1241"/>
                    <a:pt x="536" y="1241"/>
                    <a:pt x="536" y="1241"/>
                  </a:cubicBezTo>
                  <a:cubicBezTo>
                    <a:pt x="515" y="1241"/>
                    <a:pt x="515" y="1241"/>
                    <a:pt x="515" y="1241"/>
                  </a:cubicBezTo>
                  <a:cubicBezTo>
                    <a:pt x="515" y="1227"/>
                    <a:pt x="515" y="1227"/>
                    <a:pt x="515" y="1227"/>
                  </a:cubicBezTo>
                  <a:cubicBezTo>
                    <a:pt x="501" y="1227"/>
                    <a:pt x="501" y="1227"/>
                    <a:pt x="501" y="1227"/>
                  </a:cubicBezTo>
                  <a:cubicBezTo>
                    <a:pt x="501" y="1227"/>
                    <a:pt x="487" y="1169"/>
                    <a:pt x="456" y="1169"/>
                  </a:cubicBezTo>
                  <a:cubicBezTo>
                    <a:pt x="425" y="1169"/>
                    <a:pt x="401" y="1224"/>
                    <a:pt x="401" y="1224"/>
                  </a:cubicBezTo>
                  <a:cubicBezTo>
                    <a:pt x="392" y="1224"/>
                    <a:pt x="392" y="1224"/>
                    <a:pt x="392" y="1224"/>
                  </a:cubicBezTo>
                  <a:cubicBezTo>
                    <a:pt x="392" y="1243"/>
                    <a:pt x="392" y="1243"/>
                    <a:pt x="392" y="1243"/>
                  </a:cubicBezTo>
                  <a:cubicBezTo>
                    <a:pt x="373" y="1243"/>
                    <a:pt x="373" y="1243"/>
                    <a:pt x="373" y="1243"/>
                  </a:cubicBezTo>
                  <a:cubicBezTo>
                    <a:pt x="373" y="1233"/>
                    <a:pt x="373" y="1233"/>
                    <a:pt x="373" y="1233"/>
                  </a:cubicBezTo>
                  <a:cubicBezTo>
                    <a:pt x="320" y="1233"/>
                    <a:pt x="320" y="1233"/>
                    <a:pt x="320" y="1233"/>
                  </a:cubicBezTo>
                  <a:cubicBezTo>
                    <a:pt x="320" y="1245"/>
                    <a:pt x="320" y="1245"/>
                    <a:pt x="320" y="1245"/>
                  </a:cubicBezTo>
                  <a:cubicBezTo>
                    <a:pt x="303" y="1245"/>
                    <a:pt x="303" y="1245"/>
                    <a:pt x="303" y="1245"/>
                  </a:cubicBezTo>
                  <a:cubicBezTo>
                    <a:pt x="288" y="1257"/>
                    <a:pt x="288" y="1257"/>
                    <a:pt x="288" y="1257"/>
                  </a:cubicBezTo>
                  <a:cubicBezTo>
                    <a:pt x="288" y="1331"/>
                    <a:pt x="288" y="1331"/>
                    <a:pt x="288" y="1331"/>
                  </a:cubicBezTo>
                  <a:cubicBezTo>
                    <a:pt x="268" y="1331"/>
                    <a:pt x="268" y="1331"/>
                    <a:pt x="268" y="1331"/>
                  </a:cubicBezTo>
                  <a:cubicBezTo>
                    <a:pt x="268" y="1373"/>
                    <a:pt x="268" y="1373"/>
                    <a:pt x="268" y="1373"/>
                  </a:cubicBezTo>
                  <a:cubicBezTo>
                    <a:pt x="252" y="1373"/>
                    <a:pt x="252" y="1373"/>
                    <a:pt x="252" y="1373"/>
                  </a:cubicBezTo>
                  <a:cubicBezTo>
                    <a:pt x="252" y="1325"/>
                    <a:pt x="252" y="1325"/>
                    <a:pt x="252" y="1325"/>
                  </a:cubicBezTo>
                  <a:cubicBezTo>
                    <a:pt x="236" y="1325"/>
                    <a:pt x="236" y="1325"/>
                    <a:pt x="236" y="1325"/>
                  </a:cubicBezTo>
                  <a:cubicBezTo>
                    <a:pt x="236" y="1342"/>
                    <a:pt x="236" y="1342"/>
                    <a:pt x="236" y="1342"/>
                  </a:cubicBezTo>
                  <a:cubicBezTo>
                    <a:pt x="218" y="1342"/>
                    <a:pt x="218" y="1342"/>
                    <a:pt x="218" y="1342"/>
                  </a:cubicBezTo>
                  <a:cubicBezTo>
                    <a:pt x="218" y="1331"/>
                    <a:pt x="218" y="1331"/>
                    <a:pt x="218" y="1331"/>
                  </a:cubicBezTo>
                  <a:cubicBezTo>
                    <a:pt x="195" y="1331"/>
                    <a:pt x="195" y="1331"/>
                    <a:pt x="195" y="1331"/>
                  </a:cubicBezTo>
                  <a:cubicBezTo>
                    <a:pt x="195" y="1312"/>
                    <a:pt x="195" y="1312"/>
                    <a:pt x="195" y="1312"/>
                  </a:cubicBezTo>
                  <a:cubicBezTo>
                    <a:pt x="182" y="1299"/>
                    <a:pt x="182" y="1299"/>
                    <a:pt x="182" y="1299"/>
                  </a:cubicBezTo>
                  <a:cubicBezTo>
                    <a:pt x="168" y="1283"/>
                    <a:pt x="168" y="1283"/>
                    <a:pt x="168" y="1283"/>
                  </a:cubicBezTo>
                  <a:cubicBezTo>
                    <a:pt x="134" y="1283"/>
                    <a:pt x="134" y="1283"/>
                    <a:pt x="134" y="1283"/>
                  </a:cubicBezTo>
                  <a:cubicBezTo>
                    <a:pt x="102" y="1307"/>
                    <a:pt x="102" y="1307"/>
                    <a:pt x="102" y="1307"/>
                  </a:cubicBezTo>
                  <a:cubicBezTo>
                    <a:pt x="78" y="1307"/>
                    <a:pt x="78" y="1307"/>
                    <a:pt x="78" y="1307"/>
                  </a:cubicBezTo>
                  <a:cubicBezTo>
                    <a:pt x="78" y="1401"/>
                    <a:pt x="78" y="1401"/>
                    <a:pt x="78" y="1401"/>
                  </a:cubicBezTo>
                  <a:cubicBezTo>
                    <a:pt x="56" y="1357"/>
                    <a:pt x="56" y="1357"/>
                    <a:pt x="56" y="1357"/>
                  </a:cubicBezTo>
                  <a:cubicBezTo>
                    <a:pt x="56" y="1333"/>
                    <a:pt x="56" y="1333"/>
                    <a:pt x="56" y="1333"/>
                  </a:cubicBezTo>
                  <a:cubicBezTo>
                    <a:pt x="0" y="1333"/>
                    <a:pt x="0" y="1333"/>
                    <a:pt x="0" y="1333"/>
                  </a:cubicBezTo>
                  <a:cubicBezTo>
                    <a:pt x="0" y="1542"/>
                    <a:pt x="0" y="1542"/>
                    <a:pt x="0" y="1542"/>
                  </a:cubicBezTo>
                  <a:cubicBezTo>
                    <a:pt x="8000" y="1542"/>
                    <a:pt x="8000" y="1542"/>
                    <a:pt x="8000" y="1542"/>
                  </a:cubicBezTo>
                  <a:cubicBezTo>
                    <a:pt x="8000" y="1472"/>
                    <a:pt x="8000" y="1472"/>
                    <a:pt x="8000" y="1472"/>
                  </a:cubicBezTo>
                  <a:lnTo>
                    <a:pt x="7978" y="1472"/>
                  </a:lnTo>
                  <a:close/>
                  <a:moveTo>
                    <a:pt x="3369" y="1457"/>
                  </a:moveTo>
                  <a:cubicBezTo>
                    <a:pt x="3356" y="1457"/>
                    <a:pt x="3356" y="1457"/>
                    <a:pt x="3356" y="1457"/>
                  </a:cubicBezTo>
                  <a:cubicBezTo>
                    <a:pt x="3356" y="1408"/>
                    <a:pt x="3356" y="1408"/>
                    <a:pt x="3356" y="1408"/>
                  </a:cubicBezTo>
                  <a:cubicBezTo>
                    <a:pt x="3369" y="1408"/>
                    <a:pt x="3369" y="1408"/>
                    <a:pt x="3369" y="1408"/>
                  </a:cubicBezTo>
                  <a:lnTo>
                    <a:pt x="3369" y="1457"/>
                  </a:lnTo>
                  <a:close/>
                  <a:moveTo>
                    <a:pt x="3369" y="1389"/>
                  </a:moveTo>
                  <a:cubicBezTo>
                    <a:pt x="3356" y="1389"/>
                    <a:pt x="3356" y="1389"/>
                    <a:pt x="3356" y="1389"/>
                  </a:cubicBezTo>
                  <a:cubicBezTo>
                    <a:pt x="3356" y="1335"/>
                    <a:pt x="3356" y="1335"/>
                    <a:pt x="3356" y="1335"/>
                  </a:cubicBezTo>
                  <a:cubicBezTo>
                    <a:pt x="3369" y="1335"/>
                    <a:pt x="3369" y="1335"/>
                    <a:pt x="3369" y="1335"/>
                  </a:cubicBezTo>
                  <a:lnTo>
                    <a:pt x="3369" y="1389"/>
                  </a:lnTo>
                  <a:close/>
                  <a:moveTo>
                    <a:pt x="3356" y="1141"/>
                  </a:moveTo>
                  <a:cubicBezTo>
                    <a:pt x="3356" y="1098"/>
                    <a:pt x="3356" y="1098"/>
                    <a:pt x="3356" y="1098"/>
                  </a:cubicBezTo>
                  <a:cubicBezTo>
                    <a:pt x="3356" y="1098"/>
                    <a:pt x="3373" y="1103"/>
                    <a:pt x="3373" y="1119"/>
                  </a:cubicBezTo>
                  <a:cubicBezTo>
                    <a:pt x="3373" y="1136"/>
                    <a:pt x="3356" y="1141"/>
                    <a:pt x="3356" y="1141"/>
                  </a:cubicBezTo>
                  <a:close/>
                  <a:moveTo>
                    <a:pt x="3356" y="1060"/>
                  </a:moveTo>
                  <a:cubicBezTo>
                    <a:pt x="3356" y="1024"/>
                    <a:pt x="3356" y="1024"/>
                    <a:pt x="3356" y="1024"/>
                  </a:cubicBezTo>
                  <a:cubicBezTo>
                    <a:pt x="3356" y="1024"/>
                    <a:pt x="3373" y="1029"/>
                    <a:pt x="3373" y="1042"/>
                  </a:cubicBezTo>
                  <a:cubicBezTo>
                    <a:pt x="3373" y="1055"/>
                    <a:pt x="3356" y="1060"/>
                    <a:pt x="3356" y="1060"/>
                  </a:cubicBezTo>
                  <a:close/>
                  <a:moveTo>
                    <a:pt x="3356" y="988"/>
                  </a:moveTo>
                  <a:cubicBezTo>
                    <a:pt x="3356" y="950"/>
                    <a:pt x="3356" y="950"/>
                    <a:pt x="3356" y="950"/>
                  </a:cubicBezTo>
                  <a:cubicBezTo>
                    <a:pt x="3356" y="950"/>
                    <a:pt x="3373" y="953"/>
                    <a:pt x="3373" y="969"/>
                  </a:cubicBezTo>
                  <a:cubicBezTo>
                    <a:pt x="3373" y="985"/>
                    <a:pt x="3356" y="988"/>
                    <a:pt x="3356" y="988"/>
                  </a:cubicBezTo>
                  <a:close/>
                  <a:moveTo>
                    <a:pt x="3356" y="911"/>
                  </a:moveTo>
                  <a:cubicBezTo>
                    <a:pt x="3356" y="872"/>
                    <a:pt x="3356" y="872"/>
                    <a:pt x="3356" y="872"/>
                  </a:cubicBezTo>
                  <a:cubicBezTo>
                    <a:pt x="3356" y="872"/>
                    <a:pt x="3373" y="878"/>
                    <a:pt x="3373" y="891"/>
                  </a:cubicBezTo>
                  <a:cubicBezTo>
                    <a:pt x="3373" y="905"/>
                    <a:pt x="3356" y="911"/>
                    <a:pt x="3356" y="911"/>
                  </a:cubicBezTo>
                  <a:close/>
                  <a:moveTo>
                    <a:pt x="3356" y="835"/>
                  </a:moveTo>
                  <a:cubicBezTo>
                    <a:pt x="3356" y="796"/>
                    <a:pt x="3356" y="796"/>
                    <a:pt x="3356" y="796"/>
                  </a:cubicBezTo>
                  <a:cubicBezTo>
                    <a:pt x="3356" y="796"/>
                    <a:pt x="3373" y="800"/>
                    <a:pt x="3373" y="815"/>
                  </a:cubicBezTo>
                  <a:cubicBezTo>
                    <a:pt x="3373" y="831"/>
                    <a:pt x="3356" y="835"/>
                    <a:pt x="3356" y="835"/>
                  </a:cubicBezTo>
                  <a:close/>
                  <a:moveTo>
                    <a:pt x="3356" y="756"/>
                  </a:moveTo>
                  <a:cubicBezTo>
                    <a:pt x="3356" y="718"/>
                    <a:pt x="3356" y="718"/>
                    <a:pt x="3356" y="718"/>
                  </a:cubicBezTo>
                  <a:cubicBezTo>
                    <a:pt x="3356" y="718"/>
                    <a:pt x="3373" y="720"/>
                    <a:pt x="3373" y="737"/>
                  </a:cubicBezTo>
                  <a:cubicBezTo>
                    <a:pt x="3373" y="754"/>
                    <a:pt x="3356" y="756"/>
                    <a:pt x="3356" y="756"/>
                  </a:cubicBezTo>
                  <a:close/>
                  <a:moveTo>
                    <a:pt x="5556" y="570"/>
                  </a:moveTo>
                  <a:cubicBezTo>
                    <a:pt x="5508" y="582"/>
                    <a:pt x="5508" y="582"/>
                    <a:pt x="5508" y="582"/>
                  </a:cubicBezTo>
                  <a:cubicBezTo>
                    <a:pt x="5490" y="529"/>
                    <a:pt x="5490" y="529"/>
                    <a:pt x="5490" y="529"/>
                  </a:cubicBezTo>
                  <a:cubicBezTo>
                    <a:pt x="5566" y="508"/>
                    <a:pt x="5566" y="508"/>
                    <a:pt x="5566" y="508"/>
                  </a:cubicBezTo>
                  <a:lnTo>
                    <a:pt x="5556" y="57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31623" y="170270"/>
            <a:ext cx="1656184" cy="811252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79141" y="135906"/>
            <a:ext cx="1208230" cy="1293458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563852" y="4005858"/>
          <a:ext cx="2323852" cy="2853730"/>
        </p:xfrm>
        <a:graphic>
          <a:graphicData uri="http://schemas.openxmlformats.org/presentationml/2006/ole">
            <p:oleObj spid="_x0000_s33793" name="CorelDRAW" r:id="rId5" imgW="2754000" imgH="3386520" progId="">
              <p:embed/>
            </p:oleObj>
          </a:graphicData>
        </a:graphic>
      </p:graphicFrame>
      <p:sp>
        <p:nvSpPr>
          <p:cNvPr id="20" name="文本框 2"/>
          <p:cNvSpPr txBox="1"/>
          <p:nvPr/>
        </p:nvSpPr>
        <p:spPr>
          <a:xfrm>
            <a:off x="292092" y="135687"/>
            <a:ext cx="6959211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711C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新闻稿记者的主要观点：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4310" y="749300"/>
            <a:ext cx="10286365" cy="1071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1</a:t>
            </a:r>
            <a:r>
              <a:rPr lang="zh-CN" altLang="en-US" sz="3200"/>
              <a:t>、媒体和大多数群众整日的关注点都是明星八卦，真正的英雄却没能得到应有的重视。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4310" y="1929130"/>
            <a:ext cx="9937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2</a:t>
            </a:r>
            <a:r>
              <a:rPr lang="zh-CN" altLang="en-US" sz="3200"/>
              <a:t>、关注明星八卦的原因是其带来的经济利益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4310" y="2512695"/>
            <a:ext cx="9623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3</a:t>
            </a:r>
            <a:r>
              <a:rPr lang="zh-CN" altLang="en-US" sz="3200"/>
              <a:t>、中国人，根本不知道真正应该崇拜谁。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4310" y="3204845"/>
            <a:ext cx="11593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4</a:t>
            </a:r>
            <a:r>
              <a:rPr lang="zh-CN" altLang="en-US" sz="3200"/>
              <a:t>、当下社会风气不务实，不虚心，普遍追求浮华，享受当下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31140" y="4005580"/>
            <a:ext cx="109905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5</a:t>
            </a:r>
            <a:r>
              <a:rPr lang="zh-CN" altLang="en-US" sz="3200"/>
              <a:t>、人们的</a:t>
            </a:r>
            <a:r>
              <a:rPr lang="zh-CN" altLang="en-US" sz="3200" b="1">
                <a:solidFill>
                  <a:srgbClr val="FF0000"/>
                </a:solidFill>
              </a:rPr>
              <a:t>价值观</a:t>
            </a:r>
            <a:r>
              <a:rPr lang="zh-CN" altLang="en-US" sz="3200"/>
              <a:t>出现了严重的问题（价值观严重扭曲）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1140" y="4768215"/>
            <a:ext cx="10347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6</a:t>
            </a:r>
            <a:r>
              <a:rPr lang="zh-CN" altLang="en-US" sz="3200"/>
              <a:t>、让成长过程中的孩子难以形成正确的价值观、人生观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92100" y="5452745"/>
            <a:ext cx="8435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7</a:t>
            </a:r>
            <a:r>
              <a:rPr lang="zh-CN" altLang="en-US" sz="3200"/>
              <a:t>、戏子当道，国之不幸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75615" y="6036310"/>
            <a:ext cx="33909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。。。。。。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4" descr="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6328" y="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/>
        </p:nvSpPr>
        <p:spPr>
          <a:xfrm>
            <a:off x="1526540" y="0"/>
            <a:ext cx="10118090" cy="102552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80" name="Rectangle 382"/>
          <p:cNvSpPr txBox="1"/>
          <p:nvPr/>
        </p:nvSpPr>
        <p:spPr>
          <a:xfrm>
            <a:off x="2887980" y="287655"/>
            <a:ext cx="8035925" cy="4851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80000"/>
              </a:lnSpc>
              <a:buFont typeface="Arial" panose="020B0604020202020204" pitchFamily="34" charset="0"/>
            </a:pPr>
            <a:r>
              <a:rPr lang="zh-CN" altLang="en-US" sz="32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初中学业水平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考试改革的三大改革点</a:t>
            </a:r>
            <a:endParaRPr lang="en-US" altLang="ko-KR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矩形 11"/>
          <p:cNvSpPr/>
          <p:nvPr/>
        </p:nvSpPr>
        <p:spPr>
          <a:xfrm>
            <a:off x="180340" y="2101215"/>
            <a:ext cx="1183830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latin typeface="Arial Black" panose="020B0A04020102020204" pitchFamily="34" charset="0"/>
              </a:rPr>
              <a:t>2.</a:t>
            </a:r>
            <a:r>
              <a:rPr lang="zh-CN" altLang="en-US" sz="2000" b="1" dirty="0">
                <a:latin typeface="Arial Black" panose="020B0A04020102020204" pitchFamily="34" charset="0"/>
              </a:rPr>
              <a:t>  </a:t>
            </a: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考试计分科目变化：</a:t>
            </a:r>
            <a:endParaRPr lang="en-US" altLang="zh-CN" sz="2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道德与法治、历史科目按统一考试成绩和日常考核成绩</a:t>
            </a:r>
            <a:r>
              <a:rPr lang="zh-CN" altLang="en-US" sz="20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计入总分</a:t>
            </a:r>
            <a:endParaRPr lang="en-US" altLang="zh-CN" sz="20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理化合卷考试调整为由物理与化学考试、跨学科案例分析、理化实验操作共同</a:t>
            </a:r>
            <a:endParaRPr lang="en-US" altLang="zh-CN" sz="20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组成的</a:t>
            </a:r>
            <a:r>
              <a:rPr lang="zh-CN" altLang="en-US" sz="20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综合测试</a:t>
            </a:r>
            <a:endParaRPr lang="en-US" altLang="zh-CN" sz="2000" b="1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物理和化学实验操作考试不计分调整为</a:t>
            </a:r>
            <a:r>
              <a:rPr lang="zh-CN" altLang="en-US" sz="20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计入学业水平考试总分</a:t>
            </a:r>
            <a:endParaRPr lang="en-US" altLang="zh-CN" sz="2000" b="1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2" name="矩形 5"/>
          <p:cNvSpPr/>
          <p:nvPr/>
        </p:nvSpPr>
        <p:spPr>
          <a:xfrm>
            <a:off x="158115" y="4459605"/>
            <a:ext cx="1155890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262626"/>
                </a:solidFill>
                <a:latin typeface="Arial Black" panose="020B0A04020102020204" pitchFamily="34" charset="0"/>
              </a:rPr>
              <a:t>3.</a:t>
            </a:r>
            <a:r>
              <a:rPr lang="zh-CN" altLang="en-US" sz="2000" b="1" dirty="0">
                <a:solidFill>
                  <a:srgbClr val="262626"/>
                </a:solidFill>
                <a:latin typeface="Arial Black" panose="020B0A04020102020204" pitchFamily="34" charset="0"/>
              </a:rPr>
              <a:t>  </a:t>
            </a: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考试组织方式变化：</a:t>
            </a:r>
            <a:endParaRPr lang="en-US" altLang="zh-CN" sz="2000" b="1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增设采用人机对话方式的</a:t>
            </a:r>
            <a:r>
              <a:rPr lang="zh-CN" altLang="en-US" sz="20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外语听说测试</a:t>
            </a:r>
            <a:endParaRPr lang="en-US" altLang="zh-CN" sz="20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  </a:t>
            </a: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物理和化学实验操作考试在</a:t>
            </a:r>
            <a:r>
              <a:rPr lang="zh-CN" altLang="en-US" sz="20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标准化考场</a:t>
            </a: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</a:t>
            </a:r>
            <a:r>
              <a:rPr lang="zh-CN" altLang="en-US" sz="2000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r>
              <a:rPr lang="zh-CN" altLang="en-US" sz="20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可参加两次</a:t>
            </a:r>
            <a:r>
              <a:rPr lang="zh-CN" altLang="en-US" sz="2000" b="1" dirty="0">
                <a:solidFill>
                  <a:srgbClr val="953735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择优记录成绩</a:t>
            </a:r>
            <a:endParaRPr lang="en-US" altLang="zh-CN" sz="20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  </a:t>
            </a: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道德与法治</a:t>
            </a:r>
            <a:r>
              <a:rPr lang="zh-CN" altLang="zh-CN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、历史、地理、生命科学、信息科技、科学、社会</a:t>
            </a: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262626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7</a:t>
            </a:r>
            <a:r>
              <a:rPr lang="zh-CN" altLang="en-US" sz="2000" b="1" dirty="0">
                <a:solidFill>
                  <a:srgbClr val="262626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门科目统一</a:t>
            </a:r>
            <a:endParaRPr lang="en-US" altLang="zh-CN" sz="20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采用</a:t>
            </a:r>
            <a:r>
              <a:rPr lang="zh-CN" altLang="en-US" sz="20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开卷考试</a:t>
            </a:r>
            <a:endParaRPr lang="en-US" altLang="zh-CN" sz="2000" b="1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3" name="矩形 14"/>
          <p:cNvSpPr/>
          <p:nvPr/>
        </p:nvSpPr>
        <p:spPr>
          <a:xfrm>
            <a:off x="158115" y="1490345"/>
            <a:ext cx="110934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262626"/>
                </a:solidFill>
                <a:latin typeface="Arial Black" panose="020B0A04020102020204" pitchFamily="34" charset="0"/>
              </a:rPr>
              <a:t>1.</a:t>
            </a:r>
            <a:r>
              <a:rPr lang="zh-CN" altLang="en-US" sz="2800" b="1" dirty="0">
                <a:solidFill>
                  <a:srgbClr val="262626"/>
                </a:solidFill>
                <a:latin typeface="Arial Black" panose="020B0A04020102020204" pitchFamily="34" charset="0"/>
              </a:rPr>
              <a:t>  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初中学业水平考试</a:t>
            </a:r>
            <a:r>
              <a:rPr lang="zh-CN" altLang="en-US" sz="28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全员、全考、全用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28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按需呈现和使用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考试结果。</a:t>
            </a:r>
            <a:endParaRPr lang="en-US" altLang="zh-CN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584" name="组 15"/>
          <p:cNvGrpSpPr/>
          <p:nvPr/>
        </p:nvGrpSpPr>
        <p:grpSpPr>
          <a:xfrm>
            <a:off x="3850640" y="1025525"/>
            <a:ext cx="4497070" cy="614712"/>
            <a:chOff x="2040604" y="2110140"/>
            <a:chExt cx="3095795" cy="616112"/>
          </a:xfrm>
        </p:grpSpPr>
        <p:sp>
          <p:nvSpPr>
            <p:cNvPr id="17" name="圆角矩形 16"/>
            <p:cNvSpPr/>
            <p:nvPr/>
          </p:nvSpPr>
          <p:spPr bwMode="auto">
            <a:xfrm>
              <a:off x="2040604" y="2110140"/>
              <a:ext cx="3095795" cy="616112"/>
            </a:xfrm>
            <a:prstGeom prst="roundRect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86" name="TextBox 15"/>
            <p:cNvSpPr txBox="1"/>
            <p:nvPr/>
          </p:nvSpPr>
          <p:spPr>
            <a:xfrm>
              <a:off x="2137535" y="2156551"/>
              <a:ext cx="2901932" cy="5231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初中学业水平考试改革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4" descr="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6328" y="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/>
        </p:nvSpPr>
        <p:spPr>
          <a:xfrm>
            <a:off x="606425" y="0"/>
            <a:ext cx="11129645" cy="100012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4" name="Rectangle 382"/>
          <p:cNvSpPr txBox="1"/>
          <p:nvPr/>
        </p:nvSpPr>
        <p:spPr>
          <a:xfrm>
            <a:off x="2426335" y="309245"/>
            <a:ext cx="7026910" cy="4356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（二）完善初中学生综合素质评价制度</a:t>
            </a:r>
          </a:p>
        </p:txBody>
      </p:sp>
      <p:sp>
        <p:nvSpPr>
          <p:cNvPr id="25605" name="矩形 4"/>
          <p:cNvSpPr/>
          <p:nvPr/>
        </p:nvSpPr>
        <p:spPr>
          <a:xfrm>
            <a:off x="494665" y="4334510"/>
            <a:ext cx="11353165" cy="21431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3200"/>
              </a:lnSpc>
              <a:buFont typeface="Arial" panose="020B0604020202020204" pitchFamily="34" charset="0"/>
            </a:pP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根据初中学生学习和成长的特点</a:t>
            </a:r>
            <a:r>
              <a:rPr lang="zh-CN" altLang="en-US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参照</a:t>
            </a:r>
            <a:r>
              <a:rPr lang="en-US" altLang="zh-CN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上海市高中学生综合素质评价实施办法</a:t>
            </a:r>
            <a:r>
              <a:rPr lang="en-US" altLang="zh-CN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完善初中学生综合素质评价制度</a:t>
            </a:r>
            <a:r>
              <a:rPr lang="zh-CN" altLang="en-US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</a:t>
            </a:r>
            <a:r>
              <a:rPr lang="en-US" altLang="zh-CN" b="1" dirty="0">
                <a:solidFill>
                  <a:srgbClr val="953735"/>
                </a:solidFill>
                <a:latin typeface="Arial Black" panose="020B0A04020102020204" pitchFamily="34" charset="0"/>
              </a:rPr>
              <a:t>2018</a:t>
            </a:r>
            <a:r>
              <a:rPr lang="zh-CN" altLang="en-US" b="1" dirty="0">
                <a:solidFill>
                  <a:srgbClr val="953735"/>
                </a:solidFill>
                <a:latin typeface="Arial Black" panose="020B0A04020102020204" pitchFamily="34" charset="0"/>
              </a:rPr>
              <a:t> 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年入学的六年级学生开始实施</a:t>
            </a: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。初中学生综合素质评价突出对学生成长过程的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客观记录</a:t>
            </a:r>
            <a:r>
              <a:rPr lang="zh-CN" altLang="en-US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整体反映学生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德智体美全面发展情况和个性特长</a:t>
            </a:r>
            <a:r>
              <a:rPr lang="zh-CN" altLang="en-US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引导学生践行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社会主义核心价值观</a:t>
            </a:r>
            <a:r>
              <a:rPr lang="zh-CN" altLang="en-US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弘扬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中华优秀传统文化</a:t>
            </a:r>
            <a:r>
              <a:rPr lang="zh-CN" altLang="en-US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社会责任感</a:t>
            </a:r>
            <a:r>
              <a:rPr lang="zh-CN" altLang="en-US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创新精神</a:t>
            </a: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实践能力</a:t>
            </a:r>
            <a:r>
              <a:rPr lang="zh-CN" altLang="en-US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lang="en-US" altLang="zh-CN" b="1" dirty="0">
              <a:solidFill>
                <a:srgbClr val="262626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688465" y="1645285"/>
          <a:ext cx="8467090" cy="2374265"/>
        </p:xfrm>
        <a:graphic>
          <a:graphicData uri="http://schemas.openxmlformats.org/drawingml/2006/table">
            <a:tbl>
              <a:tblPr/>
              <a:tblGrid>
                <a:gridCol w="4234815"/>
                <a:gridCol w="4232275"/>
              </a:tblGrid>
              <a:tr h="11734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品德发展与公民素养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修习课程与学业成绩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200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7609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身心健康与艺术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7609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素养</a:t>
                      </a:r>
                    </a:p>
                  </a:txBody>
                  <a:tcPr marL="91454" marR="91454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7609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创新精神与实践能力</a:t>
                      </a:r>
                    </a:p>
                  </a:txBody>
                  <a:tcPr marL="91454" marR="91454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5617" name="矩形 71"/>
          <p:cNvSpPr/>
          <p:nvPr/>
        </p:nvSpPr>
        <p:spPr>
          <a:xfrm>
            <a:off x="822623" y="1000043"/>
            <a:ext cx="757377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tx2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solidFill>
                  <a:schemeClr val="tx2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  初中学生综合素质评价的内容构成</a:t>
            </a:r>
          </a:p>
        </p:txBody>
      </p:sp>
      <p:sp>
        <p:nvSpPr>
          <p:cNvPr id="2" name="椭圆 1"/>
          <p:cNvSpPr/>
          <p:nvPr/>
        </p:nvSpPr>
        <p:spPr>
          <a:xfrm>
            <a:off x="5522846" y="2573195"/>
            <a:ext cx="755790" cy="755790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19" name="TextBox 2"/>
          <p:cNvSpPr txBox="1"/>
          <p:nvPr/>
        </p:nvSpPr>
        <p:spPr>
          <a:xfrm>
            <a:off x="5522543" y="2659571"/>
            <a:ext cx="159573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4" descr="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6328" y="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" name="矩形 34"/>
          <p:cNvSpPr/>
          <p:nvPr/>
        </p:nvSpPr>
        <p:spPr>
          <a:xfrm>
            <a:off x="619760" y="0"/>
            <a:ext cx="11090275" cy="100012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28" name="图表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10275" y="643890"/>
            <a:ext cx="5522595" cy="3018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矩形 32"/>
          <p:cNvSpPr/>
          <p:nvPr/>
        </p:nvSpPr>
        <p:spPr bwMode="auto">
          <a:xfrm>
            <a:off x="189865" y="3534410"/>
            <a:ext cx="6059805" cy="29914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5940425" y="3534410"/>
            <a:ext cx="5894705" cy="29914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下箭头 18"/>
          <p:cNvSpPr/>
          <p:nvPr/>
        </p:nvSpPr>
        <p:spPr bwMode="auto">
          <a:xfrm>
            <a:off x="8115673" y="3364536"/>
            <a:ext cx="504918" cy="339788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633938" y="5755754"/>
            <a:ext cx="865348" cy="3382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 26"/>
          <p:cNvGrpSpPr/>
          <p:nvPr/>
        </p:nvGrpSpPr>
        <p:grpSpPr bwMode="auto">
          <a:xfrm>
            <a:off x="6687185" y="5590540"/>
            <a:ext cx="4373880" cy="695960"/>
            <a:chOff x="2339752" y="2510355"/>
            <a:chExt cx="3452462" cy="695772"/>
          </a:xfrm>
          <a:noFill/>
        </p:grpSpPr>
        <p:sp>
          <p:nvSpPr>
            <p:cNvPr id="28" name="圆角矩形 27"/>
            <p:cNvSpPr/>
            <p:nvPr/>
          </p:nvSpPr>
          <p:spPr bwMode="auto">
            <a:xfrm>
              <a:off x="2339752" y="2510355"/>
              <a:ext cx="3281486" cy="695772"/>
            </a:xfrm>
            <a:prstGeom prst="roundRect">
              <a:avLst/>
            </a:prstGeom>
            <a:solidFill>
              <a:schemeClr val="accent5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TextBox 15"/>
            <p:cNvSpPr txBox="1">
              <a:spLocks noChangeArrowheads="1"/>
            </p:cNvSpPr>
            <p:nvPr/>
          </p:nvSpPr>
          <p:spPr bwMode="auto">
            <a:xfrm>
              <a:off x="2360144" y="2695725"/>
              <a:ext cx="3432070" cy="36820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初中学生综合实践活动管理和服务平台</a:t>
              </a:r>
            </a:p>
          </p:txBody>
        </p:sp>
      </p:grpSp>
      <p:grpSp>
        <p:nvGrpSpPr>
          <p:cNvPr id="3" name="组 23"/>
          <p:cNvGrpSpPr/>
          <p:nvPr/>
        </p:nvGrpSpPr>
        <p:grpSpPr bwMode="auto">
          <a:xfrm>
            <a:off x="1047586" y="5595990"/>
            <a:ext cx="3971925" cy="690245"/>
            <a:chOff x="2000552" y="2530038"/>
            <a:chExt cx="3620641" cy="690190"/>
          </a:xfrm>
          <a:noFill/>
        </p:grpSpPr>
        <p:sp>
          <p:nvSpPr>
            <p:cNvPr id="25" name="圆角矩形 24"/>
            <p:cNvSpPr/>
            <p:nvPr/>
          </p:nvSpPr>
          <p:spPr bwMode="auto">
            <a:xfrm>
              <a:off x="2000552" y="2530038"/>
              <a:ext cx="3620641" cy="690190"/>
            </a:xfrm>
            <a:prstGeom prst="roundRect">
              <a:avLst/>
            </a:prstGeom>
            <a:solidFill>
              <a:schemeClr val="accent5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TextBox 15"/>
            <p:cNvSpPr txBox="1">
              <a:spLocks noChangeArrowheads="1"/>
            </p:cNvSpPr>
            <p:nvPr/>
          </p:nvSpPr>
          <p:spPr bwMode="auto">
            <a:xfrm>
              <a:off x="2001131" y="2684966"/>
              <a:ext cx="3612537" cy="36827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初中学生综合素质评价信息管理系统</a:t>
              </a:r>
            </a:p>
          </p:txBody>
        </p:sp>
      </p:grp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189230" y="1141095"/>
          <a:ext cx="6061075" cy="2087880"/>
        </p:xfrm>
        <a:graphic>
          <a:graphicData uri="http://schemas.openxmlformats.org/drawingml/2006/table">
            <a:tbl>
              <a:tblPr/>
              <a:tblGrid>
                <a:gridCol w="3020060"/>
                <a:gridCol w="3041015"/>
              </a:tblGrid>
              <a:tr h="11887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品德发展与公民素养</a:t>
                      </a:r>
                    </a:p>
                  </a:txBody>
                  <a:tcPr marL="91460" marR="91460" marT="45781" marB="4578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修习课程与学业成绩</a:t>
                      </a:r>
                    </a:p>
                  </a:txBody>
                  <a:tcPr marL="91460" marR="91460" marT="45781" marB="4578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991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7609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身心健康与艺术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7609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素养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37609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60" marR="91460" marT="45781" marB="4578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7609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创新精神与实践能力</a:t>
                      </a:r>
                    </a:p>
                  </a:txBody>
                  <a:tcPr marL="91460" marR="91460" marT="45781" marB="4578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6646" name="矩形 4"/>
          <p:cNvSpPr/>
          <p:nvPr/>
        </p:nvSpPr>
        <p:spPr>
          <a:xfrm>
            <a:off x="6152515" y="3662680"/>
            <a:ext cx="5470525" cy="1927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2800"/>
              </a:lnSpc>
              <a:buFont typeface="Arial" panose="020B0604020202020204" pitchFamily="34" charset="0"/>
            </a:pPr>
            <a:r>
              <a:rPr lang="zh-CN" altLang="en-US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重点加强初中综合实践活动课程落实</a:t>
            </a:r>
            <a:endParaRPr lang="en-US" altLang="zh-CN" sz="1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关注以</a:t>
            </a:r>
            <a:r>
              <a:rPr lang="zh-CN" altLang="en-US" sz="16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社会考察</a:t>
            </a: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6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探究学习、职业体验</a:t>
            </a: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三方面</a:t>
            </a:r>
            <a:endParaRPr lang="en-US" altLang="zh-CN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为重点的综合实践活动情况记录</a:t>
            </a:r>
            <a:r>
              <a:rPr lang="zh-CN" altLang="en-US" sz="1600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16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</a:t>
            </a: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学生把</a:t>
            </a:r>
            <a:endParaRPr lang="en-US" altLang="zh-CN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课程学习内容</a:t>
            </a:r>
            <a:r>
              <a:rPr lang="zh-CN" altLang="en-US" sz="16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与真实生活情境</a:t>
            </a: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相结合</a:t>
            </a:r>
            <a:r>
              <a:rPr lang="zh-CN" altLang="en-US" sz="1600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提高综</a:t>
            </a:r>
            <a:endParaRPr lang="en-US" altLang="zh-CN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合素质</a:t>
            </a:r>
            <a:r>
              <a:rPr lang="zh-CN" altLang="en-US" sz="1600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</a:p>
        </p:txBody>
      </p:sp>
      <p:sp>
        <p:nvSpPr>
          <p:cNvPr id="26647" name="矩形 8"/>
          <p:cNvSpPr/>
          <p:nvPr/>
        </p:nvSpPr>
        <p:spPr>
          <a:xfrm>
            <a:off x="1047750" y="3703955"/>
            <a:ext cx="4599940" cy="1927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2800"/>
              </a:lnSpc>
            </a:pPr>
            <a:r>
              <a:rPr lang="zh-CN" altLang="en-US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ucida Grande" pitchFamily="34" charset="0"/>
              </a:rPr>
              <a:t>配套建立电子平台</a:t>
            </a:r>
            <a:endParaRPr lang="en-US" altLang="zh-CN" sz="1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ucida Grande" pitchFamily="34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ucida Grande" pitchFamily="34" charset="0"/>
              </a:rPr>
              <a:t>在</a:t>
            </a:r>
            <a:r>
              <a:rPr lang="en-US" altLang="zh-CN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ucida Grande" pitchFamily="34" charset="0"/>
              </a:rPr>
              <a:t>《</a:t>
            </a: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ucida Grande" pitchFamily="34" charset="0"/>
              </a:rPr>
              <a:t>上海市学生成长记录册</a:t>
            </a:r>
            <a:r>
              <a:rPr lang="en-US" altLang="zh-CN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ucida Grande" pitchFamily="34" charset="0"/>
              </a:rPr>
              <a:t>》</a:t>
            </a: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ucida Grande" pitchFamily="34" charset="0"/>
              </a:rPr>
              <a:t>基础上</a:t>
            </a:r>
            <a:r>
              <a:rPr lang="zh-CN" altLang="en-US" sz="1600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  <a:sym typeface="Lucida Grande" pitchFamily="34" charset="0"/>
              </a:rPr>
              <a:t>，</a:t>
            </a: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ucida Grande" pitchFamily="34" charset="0"/>
              </a:rPr>
              <a:t>建立</a:t>
            </a:r>
            <a:endParaRPr lang="en-US" altLang="zh-CN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ucida Grande" pitchFamily="34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ucida Grande" pitchFamily="34" charset="0"/>
              </a:rPr>
              <a:t>配套电子平台、完善</a:t>
            </a:r>
            <a:r>
              <a:rPr lang="zh-CN" altLang="en-US" sz="16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ucida Grande" pitchFamily="34" charset="0"/>
              </a:rPr>
              <a:t>初中学生综合素质评价</a:t>
            </a:r>
            <a:endParaRPr lang="en-US" altLang="zh-CN" sz="1600" b="1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ucida Grande" pitchFamily="34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6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ucida Grande" pitchFamily="34" charset="0"/>
              </a:rPr>
              <a:t>记录办法</a:t>
            </a:r>
            <a:r>
              <a:rPr lang="zh-CN" altLang="en-US" sz="1600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  <a:sym typeface="Lucida Grande" pitchFamily="34" charset="0"/>
              </a:rPr>
              <a:t>，</a:t>
            </a: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ucida Grande" pitchFamily="34" charset="0"/>
              </a:rPr>
              <a:t>采用客观</a:t>
            </a:r>
            <a:r>
              <a:rPr lang="zh-CN" altLang="en-US" sz="16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ucida Grande" pitchFamily="34" charset="0"/>
              </a:rPr>
              <a:t>写实记录</a:t>
            </a: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ucida Grande" pitchFamily="34" charset="0"/>
              </a:rPr>
              <a:t>的方式</a:t>
            </a:r>
            <a:r>
              <a:rPr lang="zh-CN" altLang="en-US" sz="1600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  <a:sym typeface="Lucida Grande" pitchFamily="34" charset="0"/>
              </a:rPr>
              <a:t>，</a:t>
            </a: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ucida Grande" pitchFamily="34" charset="0"/>
              </a:rPr>
              <a:t>记录</a:t>
            </a:r>
            <a:endParaRPr lang="en-US" altLang="zh-CN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ucida Grande" pitchFamily="34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ucida Grande" pitchFamily="34" charset="0"/>
              </a:rPr>
              <a:t>学生的学习与成长经历</a:t>
            </a:r>
            <a:r>
              <a:rPr lang="zh-CN" altLang="en-US" sz="1600" b="1" dirty="0">
                <a:solidFill>
                  <a:srgbClr val="262626"/>
                </a:solidFill>
                <a:latin typeface="黑体" panose="02010600030101010101" pitchFamily="49" charset="-122"/>
                <a:ea typeface="黑体" panose="02010600030101010101" pitchFamily="49" charset="-122"/>
                <a:sym typeface="Lucida Grande" pitchFamily="34" charset="0"/>
              </a:rPr>
              <a:t>。</a:t>
            </a:r>
          </a:p>
        </p:txBody>
      </p:sp>
      <p:sp>
        <p:nvSpPr>
          <p:cNvPr id="34" name="下箭头 33"/>
          <p:cNvSpPr/>
          <p:nvPr/>
        </p:nvSpPr>
        <p:spPr bwMode="auto">
          <a:xfrm rot="16200000">
            <a:off x="6288916" y="1987124"/>
            <a:ext cx="1040006" cy="555728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49" name="Rectangle 382"/>
          <p:cNvSpPr txBox="1"/>
          <p:nvPr/>
        </p:nvSpPr>
        <p:spPr>
          <a:xfrm>
            <a:off x="2210668" y="286960"/>
            <a:ext cx="7422936" cy="4851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2.</a:t>
            </a:r>
            <a:r>
              <a:rPr lang="zh-CN" altLang="en-US" sz="32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  加强综合实践活动课程的配套实施</a:t>
            </a:r>
            <a:endParaRPr lang="en-US" altLang="ko-KR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50" name="矩形 4"/>
          <p:cNvSpPr/>
          <p:nvPr/>
        </p:nvSpPr>
        <p:spPr>
          <a:xfrm>
            <a:off x="6499299" y="1989506"/>
            <a:ext cx="55572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14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en-US" altLang="zh-CN" sz="1400" b="1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</a:pPr>
            <a:r>
              <a:rPr lang="zh-CN" altLang="en-US" sz="1400" b="1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</a:t>
            </a:r>
          </a:p>
        </p:txBody>
      </p:sp>
      <p:sp>
        <p:nvSpPr>
          <p:cNvPr id="27" name="下箭头 26"/>
          <p:cNvSpPr/>
          <p:nvPr/>
        </p:nvSpPr>
        <p:spPr bwMode="auto">
          <a:xfrm>
            <a:off x="3866737" y="3372474"/>
            <a:ext cx="504918" cy="339788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座谈会1.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6070" y="280035"/>
            <a:ext cx="11600180" cy="628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05834" y="-9566"/>
            <a:ext cx="12198350" cy="6859588"/>
          </a:xfrm>
          <a:prstGeom prst="rect">
            <a:avLst/>
          </a:prstGeom>
          <a:gradFill flip="none" rotWithShape="1">
            <a:gsLst>
              <a:gs pos="0">
                <a:srgbClr val="701B32">
                  <a:shade val="30000"/>
                  <a:satMod val="115000"/>
                </a:srgbClr>
              </a:gs>
              <a:gs pos="50000">
                <a:srgbClr val="701B32">
                  <a:shade val="67500"/>
                  <a:satMod val="115000"/>
                </a:srgbClr>
              </a:gs>
              <a:gs pos="100000">
                <a:srgbClr val="701B32">
                  <a:shade val="100000"/>
                  <a:satMod val="11500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86" tIns="45743" rIns="91486" bIns="45743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1203" name="Picture 7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7989" y="2421682"/>
            <a:ext cx="1129448" cy="247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矩形 16"/>
          <p:cNvSpPr>
            <a:spLocks noChangeArrowheads="1"/>
          </p:cNvSpPr>
          <p:nvPr/>
        </p:nvSpPr>
        <p:spPr bwMode="auto">
          <a:xfrm>
            <a:off x="3177670" y="5127617"/>
            <a:ext cx="6454677" cy="1126509"/>
          </a:xfrm>
          <a:prstGeom prst="rect">
            <a:avLst/>
          </a:prstGeom>
          <a:noFill/>
          <a:ln>
            <a:noFill/>
          </a:ln>
        </p:spPr>
        <p:txBody>
          <a:bodyPr wrap="square" lIns="91486" tIns="45743" rIns="91486" bIns="45743">
            <a:spAutoFit/>
          </a:bodyPr>
          <a:lstStyle/>
          <a:p>
            <a:pPr algn="just">
              <a:lnSpc>
                <a:spcPct val="140000"/>
              </a:lnSpc>
              <a:defRPr/>
            </a:pP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担当责任  自主力行</a:t>
            </a:r>
          </a:p>
        </p:txBody>
      </p:sp>
      <p:sp>
        <p:nvSpPr>
          <p:cNvPr id="32773" name="TextBox 6"/>
          <p:cNvSpPr txBox="1">
            <a:spLocks noChangeArrowheads="1"/>
          </p:cNvSpPr>
          <p:nvPr/>
        </p:nvSpPr>
        <p:spPr bwMode="auto">
          <a:xfrm>
            <a:off x="4803031" y="834859"/>
            <a:ext cx="3708812" cy="11080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86" tIns="45743" rIns="91486" bIns="45743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谢谢！</a:t>
            </a:r>
            <a:endParaRPr lang="zh-CN" altLang="en-US" sz="6600" b="1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座谈会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5830" y="158750"/>
            <a:ext cx="10398125" cy="652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0395" y="1109345"/>
            <a:ext cx="113087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1、办好思想政治理论课，</a:t>
            </a:r>
            <a:r>
              <a:rPr lang="zh-CN" altLang="en-US" sz="3600">
                <a:solidFill>
                  <a:srgbClr val="FF0000"/>
                </a:solidFill>
              </a:rPr>
              <a:t>最根本</a:t>
            </a:r>
            <a:r>
              <a:rPr lang="zh-CN" altLang="en-US" sz="3600"/>
              <a:t>的是要全面贯彻党的教育方针，解决好</a:t>
            </a:r>
            <a:r>
              <a:rPr lang="zh-CN" altLang="en-US" sz="3600">
                <a:solidFill>
                  <a:srgbClr val="FF0000"/>
                </a:solidFill>
              </a:rPr>
              <a:t>培养什么人</a:t>
            </a:r>
            <a:r>
              <a:rPr lang="zh-CN" altLang="en-US" sz="3600"/>
              <a:t>、</a:t>
            </a:r>
            <a:r>
              <a:rPr lang="zh-CN" altLang="en-US" sz="3600">
                <a:solidFill>
                  <a:srgbClr val="FF0000"/>
                </a:solidFill>
              </a:rPr>
              <a:t>怎样培养</a:t>
            </a:r>
            <a:r>
              <a:rPr lang="zh-CN" altLang="en-US" sz="3600"/>
              <a:t>人、</a:t>
            </a:r>
            <a:r>
              <a:rPr lang="zh-CN" altLang="en-US" sz="3600">
                <a:solidFill>
                  <a:srgbClr val="FF0000"/>
                </a:solidFill>
              </a:rPr>
              <a:t>为谁培养</a:t>
            </a:r>
            <a:r>
              <a:rPr lang="zh-CN" altLang="en-US" sz="3600"/>
              <a:t>人这个根本问题。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0395" y="207010"/>
            <a:ext cx="39122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主要观点：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0395" y="3266440"/>
            <a:ext cx="1112456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2、</a:t>
            </a:r>
            <a:r>
              <a:rPr lang="zh-CN" altLang="en-US" sz="3600">
                <a:solidFill>
                  <a:srgbClr val="FF0000"/>
                </a:solidFill>
              </a:rPr>
              <a:t>青少年</a:t>
            </a:r>
            <a:r>
              <a:rPr lang="zh-CN" altLang="en-US" sz="3600"/>
              <a:t>是祖国的未来、民族的希望。我们党立志于中华民族千秋伟业，必须培养一代又一代</a:t>
            </a:r>
            <a:r>
              <a:rPr lang="zh-CN" altLang="en-US" sz="3600">
                <a:solidFill>
                  <a:srgbClr val="FF0000"/>
                </a:solidFill>
              </a:rPr>
              <a:t>拥护</a:t>
            </a:r>
            <a:r>
              <a:rPr lang="zh-CN" altLang="en-US" sz="3600"/>
              <a:t>中国共产党领导和我国社会主义制度、立志</a:t>
            </a:r>
            <a:r>
              <a:rPr lang="zh-CN" altLang="en-US" sz="3600">
                <a:solidFill>
                  <a:srgbClr val="FF0000"/>
                </a:solidFill>
              </a:rPr>
              <a:t>为</a:t>
            </a:r>
            <a:r>
              <a:rPr lang="zh-CN" altLang="en-US" sz="3600"/>
              <a:t>中国特色</a:t>
            </a:r>
            <a:r>
              <a:rPr lang="zh-CN" altLang="en-US" sz="3600">
                <a:solidFill>
                  <a:srgbClr val="FF0000"/>
                </a:solidFill>
              </a:rPr>
              <a:t>社会主义事业</a:t>
            </a:r>
            <a:r>
              <a:rPr lang="zh-CN" altLang="en-US" sz="3600"/>
              <a:t>奋斗终身的</a:t>
            </a:r>
            <a:r>
              <a:rPr lang="zh-CN" altLang="en-US" sz="3600">
                <a:solidFill>
                  <a:srgbClr val="FF0000"/>
                </a:solidFill>
              </a:rPr>
              <a:t>有用人才</a:t>
            </a:r>
            <a:r>
              <a:rPr lang="zh-CN" altLang="en-US" sz="3600"/>
              <a:t>。在这个根本问题上，必须旗帜鲜明、毫不含糊。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1775" y="246380"/>
            <a:ext cx="118281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3</a:t>
            </a:r>
            <a:r>
              <a:rPr lang="zh-CN" altLang="en-US" sz="3200"/>
              <a:t>、青少年阶段是人生的“</a:t>
            </a:r>
            <a:r>
              <a:rPr lang="zh-CN" altLang="en-US" sz="3200">
                <a:solidFill>
                  <a:srgbClr val="FF0000"/>
                </a:solidFill>
              </a:rPr>
              <a:t>拔节孕穗期</a:t>
            </a:r>
            <a:r>
              <a:rPr lang="zh-CN" altLang="en-US" sz="3200"/>
              <a:t>”，最需要精心引导和栽培。我们办中国特色社会主义教育，就是要理直气壮开好思政课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0515" y="1457960"/>
            <a:ext cx="9825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/>
              <a:t>4</a:t>
            </a:r>
            <a:r>
              <a:rPr lang="zh-CN" altLang="en-US" sz="3200"/>
              <a:t>、</a:t>
            </a:r>
            <a:r>
              <a:rPr lang="zh-CN" altLang="en-US" sz="3200">
                <a:solidFill>
                  <a:srgbClr val="FF0000"/>
                </a:solidFill>
              </a:rPr>
              <a:t>思政课</a:t>
            </a:r>
            <a:r>
              <a:rPr lang="zh-CN" altLang="en-US" sz="3200"/>
              <a:t>作用不可替代，思政课</a:t>
            </a:r>
            <a:r>
              <a:rPr lang="zh-CN" altLang="en-US" sz="3200">
                <a:solidFill>
                  <a:srgbClr val="FF0000"/>
                </a:solidFill>
              </a:rPr>
              <a:t>教师</a:t>
            </a:r>
            <a:r>
              <a:rPr lang="zh-CN" altLang="en-US" sz="3200"/>
              <a:t>队伍责任重大。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9890" y="2282190"/>
            <a:ext cx="116700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5</a:t>
            </a:r>
            <a:r>
              <a:rPr lang="zh-CN" altLang="en-US" sz="3200"/>
              <a:t>、政治要强，让有信仰的人</a:t>
            </a:r>
            <a:r>
              <a:rPr lang="zh-CN" altLang="en-US" sz="3200">
                <a:solidFill>
                  <a:srgbClr val="FF0000"/>
                </a:solidFill>
              </a:rPr>
              <a:t>讲信仰</a:t>
            </a:r>
            <a:r>
              <a:rPr lang="zh-CN" altLang="en-US" sz="3200"/>
              <a:t>，善于从</a:t>
            </a:r>
            <a:r>
              <a:rPr lang="zh-CN" altLang="en-US" sz="3200">
                <a:solidFill>
                  <a:srgbClr val="FF0000"/>
                </a:solidFill>
              </a:rPr>
              <a:t>政治上</a:t>
            </a:r>
            <a:r>
              <a:rPr lang="zh-CN" altLang="en-US" sz="3200"/>
              <a:t>看问题，在大是大非面前保持政治清醒。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3380" y="3474720"/>
            <a:ext cx="117030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6</a:t>
            </a:r>
            <a:r>
              <a:rPr lang="zh-CN" altLang="en-US" sz="3200"/>
              <a:t>、亲其师，才能信其道。要有堂堂正正的人格，用高尚的人格感染学生、赢得学生，用</a:t>
            </a:r>
            <a:r>
              <a:rPr lang="zh-CN" altLang="en-US" sz="3200">
                <a:solidFill>
                  <a:srgbClr val="FF0000"/>
                </a:solidFill>
              </a:rPr>
              <a:t>真理的力量</a:t>
            </a:r>
            <a:r>
              <a:rPr lang="zh-CN" altLang="en-US" sz="3200"/>
              <a:t>感召学生，以深厚的理论功底赢得学生，自觉做为学为人的表率，做让学生喜爱的人。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62280" y="5328920"/>
            <a:ext cx="115246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7</a:t>
            </a:r>
            <a:r>
              <a:rPr lang="zh-CN" altLang="en-US" sz="3200"/>
              <a:t>、情怀要深，保持</a:t>
            </a:r>
            <a:r>
              <a:rPr lang="zh-CN" altLang="en-US" sz="3200">
                <a:solidFill>
                  <a:srgbClr val="FF0000"/>
                </a:solidFill>
              </a:rPr>
              <a:t>家国情怀</a:t>
            </a:r>
            <a:r>
              <a:rPr lang="zh-CN" altLang="en-US" sz="3200"/>
              <a:t>，心里装着国家和民族，在党和人民的伟大实践中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1635" y="621665"/>
            <a:ext cx="114350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8</a:t>
            </a:r>
            <a:r>
              <a:rPr lang="zh-CN" altLang="en-US" sz="4000"/>
              <a:t>、推动思想政治理论课改革创新，要不断增强思政课的</a:t>
            </a:r>
            <a:r>
              <a:rPr lang="zh-CN" altLang="en-US" sz="4000">
                <a:solidFill>
                  <a:srgbClr val="FF0000"/>
                </a:solidFill>
              </a:rPr>
              <a:t>思想性</a:t>
            </a:r>
            <a:r>
              <a:rPr lang="zh-CN" altLang="en-US" sz="4000"/>
              <a:t>、</a:t>
            </a:r>
            <a:r>
              <a:rPr lang="zh-CN" altLang="en-US" sz="4000">
                <a:solidFill>
                  <a:srgbClr val="FF0000"/>
                </a:solidFill>
              </a:rPr>
              <a:t>理论性</a:t>
            </a:r>
            <a:r>
              <a:rPr lang="zh-CN" altLang="en-US" sz="4000"/>
              <a:t>和</a:t>
            </a:r>
            <a:r>
              <a:rPr lang="zh-CN" altLang="en-US" sz="4000">
                <a:solidFill>
                  <a:srgbClr val="FF0000"/>
                </a:solidFill>
              </a:rPr>
              <a:t>亲和力</a:t>
            </a:r>
            <a:r>
              <a:rPr lang="zh-CN" altLang="en-US" sz="4000"/>
              <a:t>、</a:t>
            </a:r>
            <a:r>
              <a:rPr lang="zh-CN" altLang="en-US" sz="4000">
                <a:solidFill>
                  <a:srgbClr val="FF0000"/>
                </a:solidFill>
              </a:rPr>
              <a:t>针对性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1635" y="2397760"/>
            <a:ext cx="115443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9</a:t>
            </a:r>
            <a:r>
              <a:rPr lang="zh-CN" altLang="en-US" sz="4000"/>
              <a:t>、通过</a:t>
            </a:r>
            <a:r>
              <a:rPr lang="zh-CN" altLang="en-US" sz="4000">
                <a:solidFill>
                  <a:srgbClr val="FF0000"/>
                </a:solidFill>
              </a:rPr>
              <a:t>生动</a:t>
            </a:r>
            <a:r>
              <a:rPr lang="zh-CN" altLang="en-US" sz="4000"/>
              <a:t>、深入、具体的纵横比较，把一些道理讲明白、讲清楚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0060" y="4434205"/>
            <a:ext cx="112388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10</a:t>
            </a:r>
            <a:r>
              <a:rPr lang="zh-CN" altLang="en-US" sz="3600"/>
              <a:t>、思维要新，学会辩证唯物主义和历史唯物主义，</a:t>
            </a:r>
            <a:r>
              <a:rPr lang="zh-CN" altLang="en-US" sz="3600">
                <a:solidFill>
                  <a:srgbClr val="FF0000"/>
                </a:solidFill>
              </a:rPr>
              <a:t>创新课堂教学</a:t>
            </a:r>
            <a:r>
              <a:rPr lang="zh-CN" altLang="en-US" sz="3600"/>
              <a:t>，给学生深刻的学习体验，引导学生树立</a:t>
            </a:r>
            <a:r>
              <a:rPr lang="zh-CN" altLang="en-US" sz="3600">
                <a:solidFill>
                  <a:srgbClr val="FF0000"/>
                </a:solidFill>
              </a:rPr>
              <a:t>正确的理想信念、学会正确的思维方法。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封面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219835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303411" y="1295700"/>
            <a:ext cx="914995" cy="914612"/>
          </a:xfrm>
          <a:prstGeom prst="rect">
            <a:avLst/>
          </a:prstGeom>
          <a:solidFill>
            <a:srgbClr val="6E1430"/>
          </a:solidFill>
          <a:ln>
            <a:solidFill>
              <a:srgbClr val="6E14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86" tIns="45743" rIns="91486" bIns="45743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9" name="Picture 10" descr="1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911" y="1295700"/>
            <a:ext cx="1003953" cy="106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656355" y="1295713"/>
            <a:ext cx="75608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新中考改革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70583" y="3640304"/>
          <a:ext cx="2617788" cy="3214687"/>
        </p:xfrm>
        <a:graphic>
          <a:graphicData uri="http://schemas.openxmlformats.org/presentationml/2006/ole">
            <p:oleObj spid="_x0000_s6279" name="CorelDRAW" r:id="rId6" imgW="2754000" imgH="3386520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1154869" y="3143768"/>
            <a:ext cx="9784080" cy="3543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ts val="1800"/>
              </a:spcBef>
              <a:buClr>
                <a:schemeClr val="accent2"/>
              </a:buClr>
            </a:pP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上海市进一步推进高中阶段学校</a:t>
            </a:r>
            <a:r>
              <a:rPr lang="en-US" altLang="zh-CN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/>
            </a:r>
            <a:br>
              <a:rPr lang="en-US" altLang="zh-CN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考试招生制度改革实施意见解读</a:t>
            </a:r>
            <a:endParaRPr lang="en-US" altLang="ko-KR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  <a:spcBef>
                <a:spcPts val="1800"/>
              </a:spcBef>
              <a:buClr>
                <a:schemeClr val="accent2"/>
              </a:buClr>
            </a:pPr>
            <a:endParaRPr lang="en-US" altLang="ko-KR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  <a:spcBef>
                <a:spcPts val="1800"/>
              </a:spcBef>
              <a:buClr>
                <a:schemeClr val="accent2"/>
              </a:buClr>
            </a:pPr>
            <a:endParaRPr lang="en-US" altLang="ko-KR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00748" y="5950764"/>
            <a:ext cx="2915920" cy="4781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ts val="1800"/>
              </a:spcBef>
              <a:buClr>
                <a:schemeClr val="accent2"/>
              </a:buClr>
            </a:pPr>
            <a:r>
              <a:rPr lang="en-US" altLang="zh-CN" sz="2800" dirty="0" smtClean="0">
                <a:solidFill>
                  <a:srgbClr val="711C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800" dirty="0" smtClean="0">
                <a:solidFill>
                  <a:srgbClr val="711C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solidFill>
                  <a:srgbClr val="711C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sz="2800" dirty="0" smtClean="0">
                <a:solidFill>
                  <a:srgbClr val="711C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solidFill>
                  <a:srgbClr val="711C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2800" dirty="0" smtClean="0">
                <a:solidFill>
                  <a:srgbClr val="711C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4" descr="B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TextBox 6"/>
          <p:cNvSpPr txBox="1"/>
          <p:nvPr/>
        </p:nvSpPr>
        <p:spPr>
          <a:xfrm>
            <a:off x="3503930" y="2228215"/>
            <a:ext cx="4246880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总体要求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106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C0000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808080"/>
            </a:gs>
            <a:gs pos="100000">
              <a:srgbClr val="808080">
                <a:gamma/>
                <a:shade val="46275"/>
                <a:invGamma/>
                <a:alpha val="73000"/>
              </a:srgbClr>
            </a:gs>
          </a:gsLst>
          <a:lin ang="2700000" scaled="1"/>
        </a:gradFill>
        <a:ln w="19050" cmpd="sng">
          <a:solidFill>
            <a:srgbClr val="FFFFFF"/>
          </a:solidFill>
          <a:round/>
        </a:ln>
      </a:spPr>
      <a:bodyPr/>
      <a:lstStyle>
        <a:defPPr marL="0" marR="0" indent="0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smtClean="0">
            <a:ln>
              <a:noFill/>
            </a:ln>
            <a:solidFill>
              <a:sysClr val="windowText" lastClr="000000"/>
            </a:solidFill>
            <a:effectLst/>
            <a:uLnTx/>
            <a:uFillTx/>
          </a:defRPr>
        </a:defPPr>
      </a:lstStyle>
    </a:spDef>
    <a:lnDef>
      <a:spPr>
        <a:ln w="73025" cmpd="sng"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5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2269</Words>
  <Application>Microsoft Office PowerPoint</Application>
  <PresentationFormat>自定义</PresentationFormat>
  <Paragraphs>284</Paragraphs>
  <Slides>30</Slides>
  <Notes>22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Office 主题​​</vt:lpstr>
      <vt:lpstr>CorelDRAW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qianjun0917</cp:lastModifiedBy>
  <cp:revision>322</cp:revision>
  <dcterms:created xsi:type="dcterms:W3CDTF">2014-08-23T07:50:00Z</dcterms:created>
  <dcterms:modified xsi:type="dcterms:W3CDTF">2019-04-25T09:52:24Z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2052-11.1.0.8567</vt:lpwstr>
  </property>
</Properties>
</file>