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handoutMasterIdLst>
    <p:handoutMasterId r:id="rId25"/>
  </p:handoutMasterIdLst>
  <p:sldIdLst>
    <p:sldId id="256" r:id="rId2"/>
    <p:sldId id="292" r:id="rId3"/>
    <p:sldId id="296" r:id="rId4"/>
    <p:sldId id="297" r:id="rId5"/>
    <p:sldId id="298" r:id="rId6"/>
    <p:sldId id="299" r:id="rId7"/>
    <p:sldId id="300" r:id="rId8"/>
    <p:sldId id="301" r:id="rId9"/>
    <p:sldId id="314" r:id="rId10"/>
    <p:sldId id="302" r:id="rId11"/>
    <p:sldId id="303" r:id="rId12"/>
    <p:sldId id="304" r:id="rId13"/>
    <p:sldId id="305" r:id="rId14"/>
    <p:sldId id="306" r:id="rId15"/>
    <p:sldId id="307" r:id="rId16"/>
    <p:sldId id="308" r:id="rId17"/>
    <p:sldId id="309" r:id="rId18"/>
    <p:sldId id="310" r:id="rId19"/>
    <p:sldId id="311" r:id="rId20"/>
    <p:sldId id="312" r:id="rId21"/>
    <p:sldId id="313" r:id="rId22"/>
    <p:sldId id="315" r:id="rId23"/>
  </p:sldIdLst>
  <p:sldSz cx="12190413" cy="6858000"/>
  <p:notesSz cx="9942513" cy="6761163"/>
  <p:embeddedFontLst>
    <p:embeddedFont>
      <p:font typeface="微软雅黑" pitchFamily="34" charset="-122"/>
      <p:regular r:id="rId26"/>
      <p:bold r:id="rId27"/>
    </p:embeddedFont>
    <p:embeddedFont>
      <p:font typeface="Calibri" pitchFamily="34" charset="0"/>
      <p:regular r:id="rId28"/>
      <p:bold r:id="rId29"/>
      <p:italic r:id="rId30"/>
      <p:boldItalic r:id="rId31"/>
    </p:embeddedFont>
  </p:embeddedFontLst>
  <p:defaultTex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xmlns="">
        <p15:guide id="1" orient="horz" pos="391">
          <p15:clr>
            <a:srgbClr val="A4A3A4"/>
          </p15:clr>
        </p15:guide>
        <p15:guide id="2" pos="210">
          <p15:clr>
            <a:srgbClr val="A4A3A4"/>
          </p15:clr>
        </p15:guide>
        <p15:guide id="3" pos="74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800000"/>
    <a:srgbClr val="CC0000"/>
    <a:srgbClr val="377BCD"/>
    <a:srgbClr val="2D6BB5"/>
    <a:srgbClr val="5B5BFF"/>
    <a:srgbClr val="862230"/>
    <a:srgbClr val="0000CC"/>
    <a:srgbClr val="008000"/>
    <a:srgbClr val="990000"/>
    <a:srgbClr val="CC66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24" autoAdjust="0"/>
    <p:restoredTop sz="94630" autoAdjust="0"/>
  </p:normalViewPr>
  <p:slideViewPr>
    <p:cSldViewPr>
      <p:cViewPr varScale="1">
        <p:scale>
          <a:sx n="66" d="100"/>
          <a:sy n="66" d="100"/>
        </p:scale>
        <p:origin x="-630" y="-114"/>
      </p:cViewPr>
      <p:guideLst>
        <p:guide orient="horz" pos="391"/>
        <p:guide pos="210"/>
        <p:guide pos="74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8475" cy="338138"/>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sz="quarter" idx="1"/>
          </p:nvPr>
        </p:nvSpPr>
        <p:spPr>
          <a:xfrm>
            <a:off x="5632450" y="0"/>
            <a:ext cx="4308475" cy="338138"/>
          </a:xfrm>
          <a:prstGeom prst="rect">
            <a:avLst/>
          </a:prstGeom>
        </p:spPr>
        <p:txBody>
          <a:bodyPr vert="horz" lIns="91440" tIns="45720" rIns="91440" bIns="45720" rtlCol="0"/>
          <a:lstStyle>
            <a:lvl1pPr algn="r">
              <a:defRPr sz="1200"/>
            </a:lvl1pPr>
          </a:lstStyle>
          <a:p>
            <a:pPr>
              <a:defRPr/>
            </a:pPr>
            <a:fld id="{272DAE1D-E792-44B4-8536-ADBE1ED0321F}" type="datetimeFigureOut">
              <a:rPr lang="zh-CN" altLang="en-US"/>
              <a:pPr>
                <a:defRPr/>
              </a:pPr>
              <a:t>2017/11/16 Thursday</a:t>
            </a:fld>
            <a:endParaRPr lang="zh-CN" altLang="en-US"/>
          </a:p>
        </p:txBody>
      </p:sp>
      <p:sp>
        <p:nvSpPr>
          <p:cNvPr id="4" name="页脚占位符 3"/>
          <p:cNvSpPr>
            <a:spLocks noGrp="1"/>
          </p:cNvSpPr>
          <p:nvPr>
            <p:ph type="ftr" sz="quarter" idx="2"/>
          </p:nvPr>
        </p:nvSpPr>
        <p:spPr>
          <a:xfrm>
            <a:off x="0" y="6421438"/>
            <a:ext cx="4308475" cy="338137"/>
          </a:xfrm>
          <a:prstGeom prst="rect">
            <a:avLst/>
          </a:prstGeom>
        </p:spPr>
        <p:txBody>
          <a:bodyPr vert="horz" lIns="91440" tIns="45720" rIns="91440" bIns="45720" rtlCol="0" anchor="b"/>
          <a:lstStyle>
            <a:lvl1pPr algn="l">
              <a:defRPr sz="1200"/>
            </a:lvl1pPr>
          </a:lstStyle>
          <a:p>
            <a:pPr>
              <a:defRPr/>
            </a:pPr>
            <a:endParaRPr lang="zh-CN" altLang="en-US"/>
          </a:p>
        </p:txBody>
      </p:sp>
      <p:sp>
        <p:nvSpPr>
          <p:cNvPr id="5" name="灯片编号占位符 4"/>
          <p:cNvSpPr>
            <a:spLocks noGrp="1"/>
          </p:cNvSpPr>
          <p:nvPr>
            <p:ph type="sldNum" sz="quarter" idx="3"/>
          </p:nvPr>
        </p:nvSpPr>
        <p:spPr>
          <a:xfrm>
            <a:off x="5632450" y="6421438"/>
            <a:ext cx="4308475" cy="338137"/>
          </a:xfrm>
          <a:prstGeom prst="rect">
            <a:avLst/>
          </a:prstGeom>
        </p:spPr>
        <p:txBody>
          <a:bodyPr vert="horz" lIns="91440" tIns="45720" rIns="91440" bIns="45720" rtlCol="0" anchor="b"/>
          <a:lstStyle>
            <a:lvl1pPr algn="r">
              <a:defRPr sz="1200"/>
            </a:lvl1pPr>
          </a:lstStyle>
          <a:p>
            <a:pPr>
              <a:defRPr/>
            </a:pPr>
            <a:fld id="{08E70227-895D-4C71-A70F-4FF9DE2234C8}" type="slidenum">
              <a:rPr lang="zh-CN" altLang="en-US"/>
              <a:pPr>
                <a:defRPr/>
              </a:pPr>
              <a:t>‹#›</a:t>
            </a:fld>
            <a:endParaRPr lang="zh-CN" altLang="en-US"/>
          </a:p>
        </p:txBody>
      </p:sp>
    </p:spTree>
    <p:extLst>
      <p:ext uri="{BB962C8B-B14F-4D97-AF65-F5344CB8AC3E}">
        <p14:creationId xmlns:p14="http://schemas.microsoft.com/office/powerpoint/2010/main" xmlns="" val="4097530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8475" cy="338138"/>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5632450" y="0"/>
            <a:ext cx="4308475" cy="338138"/>
          </a:xfrm>
          <a:prstGeom prst="rect">
            <a:avLst/>
          </a:prstGeom>
        </p:spPr>
        <p:txBody>
          <a:bodyPr vert="horz" lIns="91440" tIns="45720" rIns="91440" bIns="45720" rtlCol="0"/>
          <a:lstStyle>
            <a:lvl1pPr algn="r">
              <a:defRPr sz="1200"/>
            </a:lvl1pPr>
          </a:lstStyle>
          <a:p>
            <a:pPr>
              <a:defRPr/>
            </a:pPr>
            <a:fld id="{4CE4A23D-7EEF-4FFD-9415-B7C3922A44DB}" type="datetimeFigureOut">
              <a:rPr lang="zh-CN" altLang="en-US"/>
              <a:pPr>
                <a:defRPr/>
              </a:pPr>
              <a:t>2017/11/16 Thursday</a:t>
            </a:fld>
            <a:endParaRPr lang="zh-CN" altLang="en-US"/>
          </a:p>
        </p:txBody>
      </p:sp>
      <p:sp>
        <p:nvSpPr>
          <p:cNvPr id="4" name="幻灯片图像占位符 3"/>
          <p:cNvSpPr>
            <a:spLocks noGrp="1" noRot="1" noChangeAspect="1"/>
          </p:cNvSpPr>
          <p:nvPr>
            <p:ph type="sldImg" idx="2"/>
          </p:nvPr>
        </p:nvSpPr>
        <p:spPr>
          <a:xfrm>
            <a:off x="2719388" y="508000"/>
            <a:ext cx="4503737" cy="253365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993775" y="3211513"/>
            <a:ext cx="7954963" cy="3043237"/>
          </a:xfrm>
          <a:prstGeom prst="rect">
            <a:avLst/>
          </a:prstGeom>
        </p:spPr>
        <p:txBody>
          <a:bodyPr vert="horz" lIns="91440" tIns="45720" rIns="91440" bIns="45720" rtlCol="0">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6421438"/>
            <a:ext cx="4308475" cy="338137"/>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5632450" y="6421438"/>
            <a:ext cx="4308475" cy="338137"/>
          </a:xfrm>
          <a:prstGeom prst="rect">
            <a:avLst/>
          </a:prstGeom>
        </p:spPr>
        <p:txBody>
          <a:bodyPr vert="horz" lIns="91440" tIns="45720" rIns="91440" bIns="45720" rtlCol="0" anchor="b"/>
          <a:lstStyle>
            <a:lvl1pPr algn="r">
              <a:defRPr sz="1200"/>
            </a:lvl1pPr>
          </a:lstStyle>
          <a:p>
            <a:pPr>
              <a:defRPr/>
            </a:pPr>
            <a:fld id="{616A79FB-44AF-4B22-AB99-F7B010A2B029}" type="slidenum">
              <a:rPr lang="zh-CN" altLang="en-US"/>
              <a:pPr>
                <a:defRPr/>
              </a:pPr>
              <a:t>‹#›</a:t>
            </a:fld>
            <a:endParaRPr lang="zh-CN" altLang="en-US"/>
          </a:p>
        </p:txBody>
      </p:sp>
    </p:spTree>
    <p:extLst>
      <p:ext uri="{BB962C8B-B14F-4D97-AF65-F5344CB8AC3E}">
        <p14:creationId xmlns:p14="http://schemas.microsoft.com/office/powerpoint/2010/main" xmlns="" val="2174091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C728E813-938B-4430-A993-F8A6F77C0EF5}" type="slidenum">
              <a:rPr lang="zh-CN" altLang="en-US" smtClean="0"/>
              <a:pPr eaLnBrk="1" hangingPunct="1"/>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C728E813-938B-4430-A993-F8A6F77C0EF5}" type="slidenum">
              <a:rPr lang="zh-CN" altLang="en-US" smtClean="0"/>
              <a:pPr eaLnBrk="1" hangingPunct="1"/>
              <a:t>22</a:t>
            </a:fld>
            <a:endParaRPr lang="zh-CN" altLang="en-US"/>
          </a:p>
        </p:txBody>
      </p:sp>
    </p:spTree>
    <p:extLst>
      <p:ext uri="{BB962C8B-B14F-4D97-AF65-F5344CB8AC3E}">
        <p14:creationId xmlns:p14="http://schemas.microsoft.com/office/powerpoint/2010/main" xmlns="" val="983972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0428"/>
            <a:ext cx="10361851" cy="1470025"/>
          </a:xfrm>
        </p:spPr>
        <p:txBody>
          <a:bodyPr/>
          <a:lstStyle/>
          <a:p>
            <a:r>
              <a:rPr lang="zh-CN" altLang="en-US"/>
              <a:t>单击此处编辑母版标题样式</a:t>
            </a:r>
          </a:p>
        </p:txBody>
      </p:sp>
      <p:sp>
        <p:nvSpPr>
          <p:cNvPr id="3" name="副标题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8066A749-1F4A-459D-A515-E5470FA5C864}" type="slidenum">
              <a:rPr lang="en-US" altLang="zh-CN"/>
              <a:pPr>
                <a:defRPr/>
              </a:pPr>
              <a:t>‹#›</a:t>
            </a:fld>
            <a:endParaRPr lang="en-US" altLang="zh-CN"/>
          </a:p>
        </p:txBody>
      </p:sp>
    </p:spTree>
    <p:extLst>
      <p:ext uri="{BB962C8B-B14F-4D97-AF65-F5344CB8AC3E}">
        <p14:creationId xmlns:p14="http://schemas.microsoft.com/office/powerpoint/2010/main" xmlns="" val="2527475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D4DC0C63-45DB-4DF1-9E9C-E762E14E603E}" type="slidenum">
              <a:rPr lang="en-US" altLang="zh-CN"/>
              <a:pPr>
                <a:defRPr/>
              </a:pPr>
              <a:t>‹#›</a:t>
            </a:fld>
            <a:endParaRPr lang="en-US" altLang="zh-CN"/>
          </a:p>
        </p:txBody>
      </p:sp>
    </p:spTree>
    <p:extLst>
      <p:ext uri="{BB962C8B-B14F-4D97-AF65-F5344CB8AC3E}">
        <p14:creationId xmlns:p14="http://schemas.microsoft.com/office/powerpoint/2010/main" xmlns="" val="339562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4068" y="274641"/>
            <a:ext cx="3655008"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694" y="274641"/>
            <a:ext cx="10768198"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E06CD7B5-9B62-4628-84C1-77E3EDC92B45}" type="slidenum">
              <a:rPr lang="en-US" altLang="zh-CN"/>
              <a:pPr>
                <a:defRPr/>
              </a:pPr>
              <a:t>‹#›</a:t>
            </a:fld>
            <a:endParaRPr lang="en-US" altLang="zh-CN"/>
          </a:p>
        </p:txBody>
      </p:sp>
    </p:spTree>
    <p:extLst>
      <p:ext uri="{BB962C8B-B14F-4D97-AF65-F5344CB8AC3E}">
        <p14:creationId xmlns:p14="http://schemas.microsoft.com/office/powerpoint/2010/main" xmlns="" val="10535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E3242E06-9743-4E38-8D65-7C9851AD7BE7}" type="slidenum">
              <a:rPr lang="en-US" altLang="zh-CN"/>
              <a:pPr>
                <a:defRPr/>
              </a:pPr>
              <a:t>‹#›</a:t>
            </a:fld>
            <a:endParaRPr lang="en-US" altLang="zh-CN"/>
          </a:p>
        </p:txBody>
      </p:sp>
    </p:spTree>
    <p:extLst>
      <p:ext uri="{BB962C8B-B14F-4D97-AF65-F5344CB8AC3E}">
        <p14:creationId xmlns:p14="http://schemas.microsoft.com/office/powerpoint/2010/main" xmlns="" val="4124697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60" y="4406903"/>
            <a:ext cx="10361851"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2960"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66475A5E-376C-461F-8F63-DD50EBD2BA41}" type="slidenum">
              <a:rPr lang="en-US" altLang="zh-CN"/>
              <a:pPr>
                <a:defRPr/>
              </a:pPr>
              <a:t>‹#›</a:t>
            </a:fld>
            <a:endParaRPr lang="en-US" altLang="zh-CN"/>
          </a:p>
        </p:txBody>
      </p:sp>
    </p:spTree>
    <p:extLst>
      <p:ext uri="{BB962C8B-B14F-4D97-AF65-F5344CB8AC3E}">
        <p14:creationId xmlns:p14="http://schemas.microsoft.com/office/powerpoint/2010/main" xmlns="" val="2067399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696" y="1600203"/>
            <a:ext cx="721054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26413" y="1600203"/>
            <a:ext cx="721266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pPr>
              <a:defRPr/>
            </a:pPr>
            <a:fld id="{C4723244-48CC-46B0-BC81-8F816D3E1853}" type="slidenum">
              <a:rPr lang="en-US" altLang="zh-CN"/>
              <a:pPr>
                <a:defRPr/>
              </a:pPr>
              <a:t>‹#›</a:t>
            </a:fld>
            <a:endParaRPr lang="en-US" altLang="zh-CN"/>
          </a:p>
        </p:txBody>
      </p:sp>
    </p:spTree>
    <p:extLst>
      <p:ext uri="{BB962C8B-B14F-4D97-AF65-F5344CB8AC3E}">
        <p14:creationId xmlns:p14="http://schemas.microsoft.com/office/powerpoint/2010/main" xmlns="" val="2721668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endParaRPr lang="en-US" altLang="zh-CN"/>
          </a:p>
        </p:txBody>
      </p:sp>
      <p:sp>
        <p:nvSpPr>
          <p:cNvPr id="8" name="页脚占位符 4"/>
          <p:cNvSpPr>
            <a:spLocks noGrp="1"/>
          </p:cNvSpPr>
          <p:nvPr>
            <p:ph type="ftr" sz="quarter" idx="11"/>
          </p:nvPr>
        </p:nvSpPr>
        <p:spPr/>
        <p:txBody>
          <a:bodyPr/>
          <a:lstStyle>
            <a:lvl1pPr>
              <a:defRPr/>
            </a:lvl1pPr>
          </a:lstStyle>
          <a:p>
            <a:pPr>
              <a:defRPr/>
            </a:pPr>
            <a:endParaRPr lang="en-US" altLang="zh-CN"/>
          </a:p>
        </p:txBody>
      </p:sp>
      <p:sp>
        <p:nvSpPr>
          <p:cNvPr id="9" name="灯片编号占位符 5"/>
          <p:cNvSpPr>
            <a:spLocks noGrp="1"/>
          </p:cNvSpPr>
          <p:nvPr>
            <p:ph type="sldNum" sz="quarter" idx="12"/>
          </p:nvPr>
        </p:nvSpPr>
        <p:spPr/>
        <p:txBody>
          <a:bodyPr/>
          <a:lstStyle>
            <a:lvl1pPr>
              <a:defRPr/>
            </a:lvl1pPr>
          </a:lstStyle>
          <a:p>
            <a:pPr>
              <a:defRPr/>
            </a:pPr>
            <a:fld id="{B4B5DEAB-7932-4C63-B97C-CBC5DD1EF83E}" type="slidenum">
              <a:rPr lang="en-US" altLang="zh-CN"/>
              <a:pPr>
                <a:defRPr/>
              </a:pPr>
              <a:t>‹#›</a:t>
            </a:fld>
            <a:endParaRPr lang="en-US" altLang="zh-CN"/>
          </a:p>
        </p:txBody>
      </p:sp>
    </p:spTree>
    <p:extLst>
      <p:ext uri="{BB962C8B-B14F-4D97-AF65-F5344CB8AC3E}">
        <p14:creationId xmlns:p14="http://schemas.microsoft.com/office/powerpoint/2010/main" xmlns="" val="1994517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endParaRPr lang="en-US" altLang="zh-CN"/>
          </a:p>
        </p:txBody>
      </p:sp>
      <p:sp>
        <p:nvSpPr>
          <p:cNvPr id="4" name="页脚占位符 4"/>
          <p:cNvSpPr>
            <a:spLocks noGrp="1"/>
          </p:cNvSpPr>
          <p:nvPr>
            <p:ph type="ftr" sz="quarter" idx="11"/>
          </p:nvPr>
        </p:nvSpPr>
        <p:spPr/>
        <p:txBody>
          <a:bodyPr/>
          <a:lstStyle>
            <a:lvl1pPr>
              <a:defRPr/>
            </a:lvl1pPr>
          </a:lstStyle>
          <a:p>
            <a:pPr>
              <a:defRPr/>
            </a:pPr>
            <a:endParaRPr lang="en-US" altLang="zh-CN"/>
          </a:p>
        </p:txBody>
      </p:sp>
      <p:sp>
        <p:nvSpPr>
          <p:cNvPr id="5" name="灯片编号占位符 5"/>
          <p:cNvSpPr>
            <a:spLocks noGrp="1"/>
          </p:cNvSpPr>
          <p:nvPr>
            <p:ph type="sldNum" sz="quarter" idx="12"/>
          </p:nvPr>
        </p:nvSpPr>
        <p:spPr/>
        <p:txBody>
          <a:bodyPr/>
          <a:lstStyle>
            <a:lvl1pPr>
              <a:defRPr/>
            </a:lvl1pPr>
          </a:lstStyle>
          <a:p>
            <a:pPr>
              <a:defRPr/>
            </a:pPr>
            <a:fld id="{66C1CB0F-4B4B-4640-B912-1F86A11CD273}" type="slidenum">
              <a:rPr lang="en-US" altLang="zh-CN"/>
              <a:pPr>
                <a:defRPr/>
              </a:pPr>
              <a:t>‹#›</a:t>
            </a:fld>
            <a:endParaRPr lang="en-US" altLang="zh-CN"/>
          </a:p>
        </p:txBody>
      </p:sp>
    </p:spTree>
    <p:extLst>
      <p:ext uri="{BB962C8B-B14F-4D97-AF65-F5344CB8AC3E}">
        <p14:creationId xmlns:p14="http://schemas.microsoft.com/office/powerpoint/2010/main" xmlns="" val="376381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endParaRPr lang="en-US" altLang="zh-CN"/>
          </a:p>
        </p:txBody>
      </p:sp>
      <p:sp>
        <p:nvSpPr>
          <p:cNvPr id="4" name="灯片编号占位符 5"/>
          <p:cNvSpPr>
            <a:spLocks noGrp="1"/>
          </p:cNvSpPr>
          <p:nvPr>
            <p:ph type="sldNum" sz="quarter" idx="12"/>
          </p:nvPr>
        </p:nvSpPr>
        <p:spPr/>
        <p:txBody>
          <a:bodyPr/>
          <a:lstStyle>
            <a:lvl1pPr>
              <a:defRPr/>
            </a:lvl1pPr>
          </a:lstStyle>
          <a:p>
            <a:pPr>
              <a:defRPr/>
            </a:pPr>
            <a:fld id="{61ABB3CA-7BB1-4438-BA8F-EFACA0ECDD74}" type="slidenum">
              <a:rPr lang="en-US" altLang="zh-CN"/>
              <a:pPr>
                <a:defRPr/>
              </a:pPr>
              <a:t>‹#›</a:t>
            </a:fld>
            <a:endParaRPr lang="en-US" altLang="zh-CN"/>
          </a:p>
        </p:txBody>
      </p:sp>
    </p:spTree>
    <p:extLst>
      <p:ext uri="{BB962C8B-B14F-4D97-AF65-F5344CB8AC3E}">
        <p14:creationId xmlns:p14="http://schemas.microsoft.com/office/powerpoint/2010/main" xmlns="" val="872934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3050"/>
            <a:ext cx="4010562"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113" y="273053"/>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521" y="1435103"/>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pPr>
              <a:defRPr/>
            </a:pPr>
            <a:fld id="{0EAC570F-2992-474D-83ED-9F8C8C79279A}" type="slidenum">
              <a:rPr lang="en-US" altLang="zh-CN"/>
              <a:pPr>
                <a:defRPr/>
              </a:pPr>
              <a:t>‹#›</a:t>
            </a:fld>
            <a:endParaRPr lang="en-US" altLang="zh-CN"/>
          </a:p>
        </p:txBody>
      </p:sp>
    </p:spTree>
    <p:extLst>
      <p:ext uri="{BB962C8B-B14F-4D97-AF65-F5344CB8AC3E}">
        <p14:creationId xmlns:p14="http://schemas.microsoft.com/office/powerpoint/2010/main" xmlns="" val="2368312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0600"/>
            <a:ext cx="7314248"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406" y="612775"/>
            <a:ext cx="7314248"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pPr>
              <a:defRPr/>
            </a:pPr>
            <a:fld id="{B0FA6141-0483-40ED-8604-7F2EF64FE265}" type="slidenum">
              <a:rPr lang="en-US" altLang="zh-CN"/>
              <a:pPr>
                <a:defRPr/>
              </a:pPr>
              <a:t>‹#›</a:t>
            </a:fld>
            <a:endParaRPr lang="en-US" altLang="zh-CN"/>
          </a:p>
        </p:txBody>
      </p:sp>
    </p:spTree>
    <p:extLst>
      <p:ext uri="{BB962C8B-B14F-4D97-AF65-F5344CB8AC3E}">
        <p14:creationId xmlns:p14="http://schemas.microsoft.com/office/powerpoint/2010/main" xmlns="" val="3871746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85000"/>
            <a:lum/>
          </a:blip>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4638"/>
            <a:ext cx="1097121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609600" y="1600200"/>
            <a:ext cx="10971213"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zh-CN"/>
          </a:p>
        </p:txBody>
      </p:sp>
      <p:sp>
        <p:nvSpPr>
          <p:cNvPr id="5" name="页脚占位符 4"/>
          <p:cNvSpPr>
            <a:spLocks noGrp="1"/>
          </p:cNvSpPr>
          <p:nvPr>
            <p:ph type="ftr" sz="quarter" idx="3"/>
          </p:nvPr>
        </p:nvSpPr>
        <p:spPr>
          <a:xfrm>
            <a:off x="4165600" y="6356350"/>
            <a:ext cx="385921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zh-CN"/>
          </a:p>
        </p:txBody>
      </p:sp>
      <p:sp>
        <p:nvSpPr>
          <p:cNvPr id="6" name="灯片编号占位符 5"/>
          <p:cNvSpPr>
            <a:spLocks noGrp="1"/>
          </p:cNvSpPr>
          <p:nvPr>
            <p:ph type="sldNum" sz="quarter" idx="4"/>
          </p:nvPr>
        </p:nvSpPr>
        <p:spPr>
          <a:xfrm>
            <a:off x="8736013" y="6356350"/>
            <a:ext cx="28448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779600F3-9CC6-4BA5-B560-E5D321AFC002}"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BFBA63D-CFC9-4A05-A15A-6DFECC99F26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474" y="0"/>
            <a:ext cx="12359902" cy="685799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14686" y="1484784"/>
            <a:ext cx="9577064" cy="4967514"/>
          </a:xfrm>
          <a:prstGeom prst="rect">
            <a:avLst/>
          </a:prstGeom>
          <a:noFill/>
        </p:spPr>
        <p:txBody>
          <a:bodyPr wrap="square" rtlCol="0">
            <a:spAutoFit/>
          </a:bodyPr>
          <a:lstStyle/>
          <a:p>
            <a:pPr>
              <a:lnSpc>
                <a:spcPct val="120000"/>
              </a:lnSpc>
            </a:pPr>
            <a:r>
              <a:rPr lang="zh-CN" altLang="zh-CN" sz="2400" b="1" dirty="0">
                <a:latin typeface="微软雅黑" panose="020B0503020204020204" pitchFamily="34" charset="-122"/>
                <a:ea typeface="微软雅黑" panose="020B0503020204020204" pitchFamily="34" charset="-122"/>
              </a:rPr>
              <a:t>十三、坚定不移全面从严治党，不断提高党的执政能力和领导水平</a:t>
            </a:r>
            <a:endParaRPr lang="en-US" altLang="zh-CN" sz="2400" b="1" dirty="0">
              <a:latin typeface="微软雅黑" panose="020B0503020204020204" pitchFamily="34" charset="-122"/>
              <a:ea typeface="微软雅黑" panose="020B0503020204020204" pitchFamily="34" charset="-122"/>
            </a:endParaRPr>
          </a:p>
          <a:p>
            <a:pPr>
              <a:lnSpc>
                <a:spcPct val="120000"/>
              </a:lnSpc>
            </a:pPr>
            <a:endParaRPr lang="zh-CN" altLang="zh-CN" sz="2400"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（四）加强基层组织建设。</a:t>
            </a:r>
            <a:endParaRPr lang="en-US" altLang="zh-CN" b="1" dirty="0">
              <a:latin typeface="微软雅黑" panose="020B0503020204020204" pitchFamily="34" charset="-122"/>
              <a:ea typeface="微软雅黑" panose="020B0503020204020204" pitchFamily="34" charset="-122"/>
            </a:endParaRPr>
          </a:p>
          <a:p>
            <a:pPr indent="457200">
              <a:lnSpc>
                <a:spcPct val="120000"/>
              </a:lnSpc>
            </a:pPr>
            <a:endParaRPr lang="en-US" altLang="zh-CN"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党的基层组织是确保党的路线方针政策和决策部署贯彻落实的基础。要以提升组织力为重点，突出政治功能，把企业、农村、机关、学校、科研院所、街道社区、社会组织等基层党组织建设成为宣传党的主张、贯彻党的决定、领导基层治理、团结动员群众、推动改革发展的坚强战斗堡垒。党支部要担负好直接教育党员、管理党员、监督党员和组织群众、宣传群众、凝聚群众、服务群众的职责，引导广大党员发挥先锋模范作用。坚持“三会一课”制度，推进党的基层组织设置和活动方式创新，加强基层党组织带头人队伍建设，扩大基层党组织覆盖面，着力解决一些基层党组织弱化、虚化、边缘化问题。扩大党内基层民主，推进党务公开，畅通党员参与党内事务、监督党的组织和干部、向上级党组织提出意见和建议的渠道。注重从产业工人、青年农民、高知识群体中和在非公有制经济组织、社会组织中发展党员。加强党内激励关怀帮扶。增强党员教育管理针对性和有效性，稳妥有序开展不合格党员组织处置工作。</a:t>
            </a:r>
          </a:p>
        </p:txBody>
      </p:sp>
      <p:sp>
        <p:nvSpPr>
          <p:cNvPr id="4" name="文本框 3">
            <a:extLst>
              <a:ext uri="{FF2B5EF4-FFF2-40B4-BE49-F238E27FC236}">
                <a16:creationId xmlns:a16="http://schemas.microsoft.com/office/drawing/2014/main" xmlns="" id="{153CC674-2FA5-4F68-B137-25BC3226666C}"/>
              </a:ext>
            </a:extLst>
          </p:cNvPr>
          <p:cNvSpPr txBox="1"/>
          <p:nvPr/>
        </p:nvSpPr>
        <p:spPr>
          <a:xfrm>
            <a:off x="1482874" y="607426"/>
            <a:ext cx="8784976" cy="646331"/>
          </a:xfrm>
          <a:prstGeom prst="rect">
            <a:avLst/>
          </a:prstGeom>
          <a:noFill/>
        </p:spPr>
        <p:txBody>
          <a:bodyPr wrap="square" rtlCol="0">
            <a:spAutoFit/>
          </a:bodyPr>
          <a:lstStyle/>
          <a:p>
            <a:r>
              <a:rPr lang="zh-CN" altLang="en-US" sz="3600" b="1"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pitchFamily="34" charset="-122"/>
                <a:ea typeface="微软雅黑" panose="020B0503020204020204" pitchFamily="34" charset="-122"/>
              </a:rPr>
              <a:t>党的十九大报告中相关论述</a:t>
            </a:r>
          </a:p>
        </p:txBody>
      </p:sp>
    </p:spTree>
    <p:extLst>
      <p:ext uri="{BB962C8B-B14F-4D97-AF65-F5344CB8AC3E}">
        <p14:creationId xmlns:p14="http://schemas.microsoft.com/office/powerpoint/2010/main" xmlns="" val="21221931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86694" y="1700808"/>
            <a:ext cx="9217024" cy="4422301"/>
          </a:xfrm>
          <a:prstGeom prst="rect">
            <a:avLst/>
          </a:prstGeom>
          <a:noFill/>
        </p:spPr>
        <p:txBody>
          <a:bodyPr wrap="square" rtlCol="0">
            <a:spAutoFit/>
          </a:bodyPr>
          <a:lstStyle/>
          <a:p>
            <a:r>
              <a:rPr lang="zh-CN" altLang="zh-CN" sz="2400" b="1" dirty="0">
                <a:latin typeface="微软雅黑" panose="020B0503020204020204" pitchFamily="34" charset="-122"/>
                <a:ea typeface="微软雅黑" panose="020B0503020204020204" pitchFamily="34" charset="-122"/>
              </a:rPr>
              <a:t>十三、坚定不移全面从严治党，不断提高党的执政能力和领导水平</a:t>
            </a:r>
          </a:p>
          <a:p>
            <a:pPr indent="457200">
              <a:lnSpc>
                <a:spcPct val="120000"/>
              </a:lnSpc>
            </a:pPr>
            <a:endParaRPr lang="en-US" altLang="zh-CN"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（五）持之以恒正风肃纪。</a:t>
            </a:r>
            <a:endParaRPr lang="en-US" altLang="zh-CN" b="1" dirty="0">
              <a:latin typeface="微软雅黑" panose="020B0503020204020204" pitchFamily="34" charset="-122"/>
              <a:ea typeface="微软雅黑" panose="020B0503020204020204" pitchFamily="34" charset="-122"/>
            </a:endParaRPr>
          </a:p>
          <a:p>
            <a:pPr indent="457200">
              <a:lnSpc>
                <a:spcPct val="120000"/>
              </a:lnSpc>
            </a:pPr>
            <a:endParaRPr lang="en-US" altLang="zh-CN"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我们党来自人民、植根人民、服务人民，一旦脱离群众，就会失去生命力。加强作风建设，必须紧紧围绕保持党同人民群众的血肉联系，增强群众观念和群众感情，不断厚植党执政的群众基础。凡是群众反映强烈的问题都要严肃认真对待，凡是损害群众利益的行为都要坚决纠正。坚持以上率下，巩固拓展落实中央八项规定精神成果，继续整治“四风”问题，坚决反对特权思想和特权现象。重点强化政治纪律和组织纪律，带动廉洁纪律、群众纪律、工作纪律、生活纪律严起来。坚持开展批评和自我批评，坚持惩前毖后、治病救人，运用监督执纪“四种形态”，抓早抓小、防微杜渐。赋予有干部管理权限的党组相应纪律处分权限，强化监督执纪问责。加强纪律教育，强化纪律执行，让党员、干部知敬畏、存戒惧、守底线，习惯在受监督和约束的环境中工作生活。</a:t>
            </a:r>
          </a:p>
        </p:txBody>
      </p:sp>
      <p:sp>
        <p:nvSpPr>
          <p:cNvPr id="4" name="文本框 3">
            <a:extLst>
              <a:ext uri="{FF2B5EF4-FFF2-40B4-BE49-F238E27FC236}">
                <a16:creationId xmlns:a16="http://schemas.microsoft.com/office/drawing/2014/main" xmlns="" id="{04F65074-D276-41D7-BBE5-79504E265E99}"/>
              </a:ext>
            </a:extLst>
          </p:cNvPr>
          <p:cNvSpPr txBox="1"/>
          <p:nvPr/>
        </p:nvSpPr>
        <p:spPr>
          <a:xfrm>
            <a:off x="1482874" y="607426"/>
            <a:ext cx="8784976" cy="646331"/>
          </a:xfrm>
          <a:prstGeom prst="rect">
            <a:avLst/>
          </a:prstGeom>
          <a:noFill/>
        </p:spPr>
        <p:txBody>
          <a:bodyPr wrap="square" rtlCol="0">
            <a:spAutoFit/>
          </a:bodyPr>
          <a:lstStyle/>
          <a:p>
            <a:r>
              <a:rPr lang="zh-CN" altLang="en-US" sz="3600" b="1"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pitchFamily="34" charset="-122"/>
                <a:ea typeface="微软雅黑" panose="020B0503020204020204" pitchFamily="34" charset="-122"/>
              </a:rPr>
              <a:t>党的十九大报告中相关论述</a:t>
            </a:r>
          </a:p>
        </p:txBody>
      </p:sp>
    </p:spTree>
    <p:extLst>
      <p:ext uri="{BB962C8B-B14F-4D97-AF65-F5344CB8AC3E}">
        <p14:creationId xmlns:p14="http://schemas.microsoft.com/office/powerpoint/2010/main" xmlns="" val="21221931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86694" y="1916833"/>
            <a:ext cx="9217024" cy="4163769"/>
          </a:xfrm>
          <a:prstGeom prst="rect">
            <a:avLst/>
          </a:prstGeom>
          <a:noFill/>
        </p:spPr>
        <p:txBody>
          <a:bodyPr wrap="square" rtlCol="0">
            <a:spAutoFit/>
          </a:bodyPr>
          <a:lstStyle/>
          <a:p>
            <a:pPr>
              <a:lnSpc>
                <a:spcPct val="120000"/>
              </a:lnSpc>
            </a:pPr>
            <a:r>
              <a:rPr lang="zh-CN" altLang="zh-CN" sz="2400" b="1" dirty="0">
                <a:latin typeface="微软雅黑" panose="020B0503020204020204" pitchFamily="34" charset="-122"/>
                <a:ea typeface="微软雅黑" panose="020B0503020204020204" pitchFamily="34" charset="-122"/>
              </a:rPr>
              <a:t>十三、坚定不移全面从严治党，不断提高党的执政能力和领导水平</a:t>
            </a:r>
          </a:p>
          <a:p>
            <a:pPr indent="457200">
              <a:lnSpc>
                <a:spcPct val="120000"/>
              </a:lnSpc>
            </a:pPr>
            <a:endParaRPr lang="en-US" altLang="zh-CN"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（六）夺取反腐败斗争压倒性胜利。</a:t>
            </a:r>
            <a:endParaRPr lang="en-US" altLang="zh-CN" b="1" dirty="0">
              <a:latin typeface="微软雅黑" panose="020B0503020204020204" pitchFamily="34" charset="-122"/>
              <a:ea typeface="微软雅黑" panose="020B0503020204020204" pitchFamily="34" charset="-122"/>
            </a:endParaRPr>
          </a:p>
          <a:p>
            <a:pPr indent="457200">
              <a:lnSpc>
                <a:spcPct val="120000"/>
              </a:lnSpc>
            </a:pPr>
            <a:endParaRPr lang="en-US" altLang="zh-CN"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人民群众最痛恨腐败现象，腐败是我们党面临的最大威胁。只有以反腐败永远在路上的坚韧和执着，深化标本兼治，保证干部清正、政府清廉、政治清明，才能跳出历史周期率，确保党和国家长治久安。当前，反腐败斗争形势依然严峻复杂，巩固压倒性态势、夺取压倒性胜利的决心必须坚如磐石。要坚持无禁区、全覆盖、零容忍，坚持重遏制、强高压、长震慑，坚持受贿行贿一起查，坚决防止党内形成利益集团。在市县党委建立巡察制度，加大整治群众身边腐败问题力度。不管腐败分子逃到哪里，都要缉拿归案、绳之以法。推进反腐败国家立法，建设覆盖纪检监察系统的检举举报平台。强化不敢腐的震慑，扎牢不能腐的笼子，增强不想腐的自觉，通过不懈努力换来海晏河清、朗朗乾坤。</a:t>
            </a:r>
          </a:p>
        </p:txBody>
      </p:sp>
      <p:sp>
        <p:nvSpPr>
          <p:cNvPr id="4" name="文本框 3">
            <a:extLst>
              <a:ext uri="{FF2B5EF4-FFF2-40B4-BE49-F238E27FC236}">
                <a16:creationId xmlns:a16="http://schemas.microsoft.com/office/drawing/2014/main" xmlns="" id="{68CF8380-CCB1-440F-A20D-8D4A9D7E5B3B}"/>
              </a:ext>
            </a:extLst>
          </p:cNvPr>
          <p:cNvSpPr txBox="1"/>
          <p:nvPr/>
        </p:nvSpPr>
        <p:spPr>
          <a:xfrm>
            <a:off x="1482874" y="607426"/>
            <a:ext cx="8784976" cy="646331"/>
          </a:xfrm>
          <a:prstGeom prst="rect">
            <a:avLst/>
          </a:prstGeom>
          <a:noFill/>
        </p:spPr>
        <p:txBody>
          <a:bodyPr wrap="square" rtlCol="0">
            <a:spAutoFit/>
          </a:bodyPr>
          <a:lstStyle/>
          <a:p>
            <a:r>
              <a:rPr lang="zh-CN" altLang="en-US" sz="3600" b="1"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pitchFamily="34" charset="-122"/>
                <a:ea typeface="微软雅黑" panose="020B0503020204020204" pitchFamily="34" charset="-122"/>
              </a:rPr>
              <a:t>党的十九大报告中相关论述</a:t>
            </a:r>
          </a:p>
        </p:txBody>
      </p:sp>
    </p:spTree>
    <p:extLst>
      <p:ext uri="{BB962C8B-B14F-4D97-AF65-F5344CB8AC3E}">
        <p14:creationId xmlns:p14="http://schemas.microsoft.com/office/powerpoint/2010/main" xmlns="" val="21221931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86694" y="1772816"/>
            <a:ext cx="9217024" cy="4699300"/>
          </a:xfrm>
          <a:prstGeom prst="rect">
            <a:avLst/>
          </a:prstGeom>
          <a:noFill/>
        </p:spPr>
        <p:txBody>
          <a:bodyPr wrap="square" rtlCol="0">
            <a:spAutoFit/>
          </a:bodyPr>
          <a:lstStyle/>
          <a:p>
            <a:r>
              <a:rPr lang="zh-CN" altLang="zh-CN" sz="2400" b="1" dirty="0">
                <a:latin typeface="微软雅黑" panose="020B0503020204020204" pitchFamily="34" charset="-122"/>
                <a:ea typeface="微软雅黑" panose="020B0503020204020204" pitchFamily="34" charset="-122"/>
              </a:rPr>
              <a:t>十三、坚定不移全面从严治党，不断提高党的执政能力和领导水平</a:t>
            </a:r>
          </a:p>
          <a:p>
            <a:endParaRPr lang="en-US" altLang="zh-CN"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（七）健全党和国家监督体系。</a:t>
            </a:r>
            <a:endParaRPr lang="en-US" altLang="zh-CN" b="1" dirty="0">
              <a:latin typeface="微软雅黑" panose="020B0503020204020204" pitchFamily="34" charset="-122"/>
              <a:ea typeface="微软雅黑" panose="020B0503020204020204" pitchFamily="34" charset="-122"/>
            </a:endParaRPr>
          </a:p>
          <a:p>
            <a:pPr indent="457200">
              <a:lnSpc>
                <a:spcPct val="120000"/>
              </a:lnSpc>
            </a:pPr>
            <a:endParaRPr lang="en-US" altLang="zh-CN"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增强党自我净化能力，根本靠强化党的自我监督和群众监督。要加强对权力运行的制约和监督，让人民监督权力，让权力在阳光下运行，把权力关进制度的笼子。强化自上而下的组织监督，改进自下而上的民主监督，发挥同级相互监督作用，加强对党员领导干部的日常管理监督。深化政治巡视，坚持发现问题、形成震慑不动摇，建立巡视巡察上下联动的监督网。深化国家监察体制改革，将试点工作在全国推开，组建国家、省、市、县监察委员会，同党的纪律检查机关合署办公，实现对所有行使公权力的公职人员监察全覆盖。制定国家监察法，依法赋予监察委员会职责权限和调查手段，用留置取代“两规”措施。改革审计管理体制，完善统计体制。构建党统一指挥、全面覆盖、权威高效的监督体系，把党内监督同国家机关监督、民主监督、司法监督、群众监督、舆论监督贯通起来，增强监督合力。</a:t>
            </a:r>
          </a:p>
        </p:txBody>
      </p:sp>
      <p:sp>
        <p:nvSpPr>
          <p:cNvPr id="4" name="文本框 3">
            <a:extLst>
              <a:ext uri="{FF2B5EF4-FFF2-40B4-BE49-F238E27FC236}">
                <a16:creationId xmlns:a16="http://schemas.microsoft.com/office/drawing/2014/main" xmlns="" id="{BAB66350-980D-4F8E-83EE-C390FB863733}"/>
              </a:ext>
            </a:extLst>
          </p:cNvPr>
          <p:cNvSpPr txBox="1"/>
          <p:nvPr/>
        </p:nvSpPr>
        <p:spPr>
          <a:xfrm>
            <a:off x="1482874" y="607426"/>
            <a:ext cx="8784976" cy="646331"/>
          </a:xfrm>
          <a:prstGeom prst="rect">
            <a:avLst/>
          </a:prstGeom>
          <a:noFill/>
        </p:spPr>
        <p:txBody>
          <a:bodyPr wrap="square" rtlCol="0">
            <a:spAutoFit/>
          </a:bodyPr>
          <a:lstStyle/>
          <a:p>
            <a:r>
              <a:rPr lang="zh-CN" altLang="en-US" sz="3600" b="1"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pitchFamily="34" charset="-122"/>
                <a:ea typeface="微软雅黑" panose="020B0503020204020204" pitchFamily="34" charset="-122"/>
              </a:rPr>
              <a:t>党的十九大报告中相关论述</a:t>
            </a:r>
          </a:p>
        </p:txBody>
      </p:sp>
    </p:spTree>
    <p:extLst>
      <p:ext uri="{BB962C8B-B14F-4D97-AF65-F5344CB8AC3E}">
        <p14:creationId xmlns:p14="http://schemas.microsoft.com/office/powerpoint/2010/main" xmlns="" val="21221931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42678" y="1293723"/>
            <a:ext cx="10009112" cy="5447645"/>
          </a:xfrm>
          <a:prstGeom prst="rect">
            <a:avLst/>
          </a:prstGeom>
          <a:noFill/>
        </p:spPr>
        <p:txBody>
          <a:bodyPr wrap="square" rtlCol="0">
            <a:spAutoFit/>
          </a:bodyPr>
          <a:lstStyle/>
          <a:p>
            <a:r>
              <a:rPr lang="zh-CN" altLang="zh-CN" sz="2400" b="1" dirty="0">
                <a:latin typeface="微软雅黑" panose="020B0503020204020204" pitchFamily="34" charset="-122"/>
                <a:ea typeface="微软雅黑" panose="020B0503020204020204" pitchFamily="34" charset="-122"/>
              </a:rPr>
              <a:t>十三、坚定不移全面从严治党，不断提高党的执政能力和领导水平</a:t>
            </a:r>
          </a:p>
          <a:p>
            <a:pPr indent="457200">
              <a:lnSpc>
                <a:spcPct val="120000"/>
              </a:lnSpc>
            </a:pPr>
            <a:endParaRPr lang="en-US" altLang="zh-CN"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（八）全面增强执政本领。</a:t>
            </a:r>
            <a:endParaRPr lang="en-US" altLang="zh-CN" b="1" dirty="0">
              <a:latin typeface="微软雅黑" panose="020B0503020204020204" pitchFamily="34" charset="-122"/>
              <a:ea typeface="微软雅黑" panose="020B0503020204020204" pitchFamily="34" charset="-122"/>
            </a:endParaRPr>
          </a:p>
          <a:p>
            <a:pPr indent="457200">
              <a:lnSpc>
                <a:spcPct val="120000"/>
              </a:lnSpc>
            </a:pPr>
            <a:endParaRPr lang="en-US" altLang="zh-CN"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领导十三亿多人的社会主义大国，我们党既要政治过硬，也要本领高强。要增强学习本领，在全党营造善于学习、勇于实践的浓厚氛围，建设马克思主义学习型政党，推动建设学习大国。增强政治领导本领，坚持战略思维、创新思维、辩证思维、法治思维、底线思维，科学制定和坚决执行党的路线方针政策，把党总揽全局、协调各方落到实处。增强改革创新本领，保持锐意进取的精神风貌，善于结合实际创造性推动工作，善于运用互联网技术和信息化手段开展工作。增强科学发展本领，善于贯彻新发展理念，不断开创发展新局面。增强依法执政本领，加快形成覆盖党的领导和党的建设各方面的党内法规制度体系，加强和改善对国家政权机关的领导。增强群众工作本领，创新群众工作体制机制和方式方法，推动工会、共青团、妇联等群团组织增强政治性、先进性、群众性，发挥联系群众的桥梁纽带作用，组织动员广大人民群众坚定不移跟党走。增强狠抓落实本领，坚持说实话、谋实事、出实招、求实效，把雷厉风行和久久为功有机结合起来，勇于攻坚克难，以钉钉子精神做实做细做好各项工作。增强驾驭风险本领，健全各方面风险防控机制，善于处理各种复杂矛盾，勇于战胜前进道路上的各种艰难险阻，牢牢把握工作主动权。</a:t>
            </a:r>
          </a:p>
        </p:txBody>
      </p:sp>
      <p:sp>
        <p:nvSpPr>
          <p:cNvPr id="4" name="文本框 3">
            <a:extLst>
              <a:ext uri="{FF2B5EF4-FFF2-40B4-BE49-F238E27FC236}">
                <a16:creationId xmlns:a16="http://schemas.microsoft.com/office/drawing/2014/main" xmlns="" id="{84F06EDD-D8D5-41C1-B4CD-0724FDCBAD61}"/>
              </a:ext>
            </a:extLst>
          </p:cNvPr>
          <p:cNvSpPr txBox="1"/>
          <p:nvPr/>
        </p:nvSpPr>
        <p:spPr>
          <a:xfrm>
            <a:off x="1482874" y="607426"/>
            <a:ext cx="8784976" cy="646331"/>
          </a:xfrm>
          <a:prstGeom prst="rect">
            <a:avLst/>
          </a:prstGeom>
          <a:noFill/>
        </p:spPr>
        <p:txBody>
          <a:bodyPr wrap="square" rtlCol="0">
            <a:spAutoFit/>
          </a:bodyPr>
          <a:lstStyle/>
          <a:p>
            <a:r>
              <a:rPr lang="zh-CN" altLang="en-US" sz="3600" b="1"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pitchFamily="34" charset="-122"/>
                <a:ea typeface="微软雅黑" panose="020B0503020204020204" pitchFamily="34" charset="-122"/>
              </a:rPr>
              <a:t>党的十九大报告中相关论述</a:t>
            </a:r>
          </a:p>
        </p:txBody>
      </p:sp>
    </p:spTree>
    <p:extLst>
      <p:ext uri="{BB962C8B-B14F-4D97-AF65-F5344CB8AC3E}">
        <p14:creationId xmlns:p14="http://schemas.microsoft.com/office/powerpoint/2010/main" xmlns="" val="21221931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86694" y="1844824"/>
            <a:ext cx="9217024" cy="4422301"/>
          </a:xfrm>
          <a:prstGeom prst="rect">
            <a:avLst/>
          </a:prstGeom>
          <a:noFill/>
        </p:spPr>
        <p:txBody>
          <a:bodyPr wrap="square" rtlCol="0">
            <a:spAutoFit/>
          </a:bodyPr>
          <a:lstStyle/>
          <a:p>
            <a:r>
              <a:rPr lang="zh-CN" altLang="zh-CN" sz="2400" b="1" dirty="0">
                <a:latin typeface="微软雅黑" panose="020B0503020204020204" pitchFamily="34" charset="-122"/>
                <a:ea typeface="微软雅黑" panose="020B0503020204020204" pitchFamily="34" charset="-122"/>
              </a:rPr>
              <a:t>十三、坚定不移全面从严治党，不断提高党的执政能力和领导水平</a:t>
            </a:r>
          </a:p>
          <a:p>
            <a:pPr indent="457200">
              <a:lnSpc>
                <a:spcPct val="120000"/>
              </a:lnSpc>
            </a:pPr>
            <a:endParaRPr lang="en-US" altLang="zh-CN"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同志们！伟大的事业必须有坚强的党来领导。只要我们党把自身建设好、建设强，确保党始终同人民想在一起、干在一起，就一定能够引领承载着中国人民伟大梦想的航船破浪前进，胜利驶向光辉的彼岸！</a:t>
            </a:r>
          </a:p>
          <a:p>
            <a:pPr indent="457200">
              <a:lnSpc>
                <a:spcPct val="120000"/>
              </a:lnSpc>
            </a:pPr>
            <a:r>
              <a:rPr lang="en-US" altLang="zh-CN" b="1" dirty="0">
                <a:latin typeface="微软雅黑" panose="020B0503020204020204" pitchFamily="34" charset="-122"/>
                <a:ea typeface="微软雅黑" panose="020B0503020204020204" pitchFamily="34" charset="-122"/>
              </a:rPr>
              <a:t> </a:t>
            </a:r>
            <a:endParaRPr lang="zh-CN" altLang="zh-CN"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同志们！中华民族是历经磨难、不屈不挠的伟大民族，中国人民是勤劳勇敢、自强不息的伟大人民，中国共产党是敢于斗争、敢于胜利的伟大政党。历史车轮滚滚向前，时代潮流浩浩荡荡。历史只会眷顾坚定者、奋进者、搏击者，而不会等待犹豫者、懈怠者、畏难者。全党一定要保持艰苦奋斗、戒骄戒躁的作风，以时不我待、只争朝夕的精神，奋力走好新时代的长征路。全党一定要自觉维护党的团结统一，保持党同人民群众的血肉联系，巩固全国各族人民大团结，加强海内外中华儿女大团结，团结一切可以团结的力量，齐心协力走向中华民族伟大复兴的光明前景。</a:t>
            </a:r>
          </a:p>
        </p:txBody>
      </p:sp>
      <p:sp>
        <p:nvSpPr>
          <p:cNvPr id="4" name="文本框 3">
            <a:extLst>
              <a:ext uri="{FF2B5EF4-FFF2-40B4-BE49-F238E27FC236}">
                <a16:creationId xmlns:a16="http://schemas.microsoft.com/office/drawing/2014/main" xmlns="" id="{FA578EEE-215E-4A84-B727-36ED48053E92}"/>
              </a:ext>
            </a:extLst>
          </p:cNvPr>
          <p:cNvSpPr txBox="1"/>
          <p:nvPr/>
        </p:nvSpPr>
        <p:spPr>
          <a:xfrm>
            <a:off x="1482874" y="607426"/>
            <a:ext cx="8784976" cy="646331"/>
          </a:xfrm>
          <a:prstGeom prst="rect">
            <a:avLst/>
          </a:prstGeom>
          <a:noFill/>
        </p:spPr>
        <p:txBody>
          <a:bodyPr wrap="square" rtlCol="0">
            <a:spAutoFit/>
          </a:bodyPr>
          <a:lstStyle/>
          <a:p>
            <a:r>
              <a:rPr lang="zh-CN" altLang="en-US" sz="3600" b="1"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pitchFamily="34" charset="-122"/>
                <a:ea typeface="微软雅黑" panose="020B0503020204020204" pitchFamily="34" charset="-122"/>
              </a:rPr>
              <a:t>党的十九大报告中相关论述</a:t>
            </a:r>
          </a:p>
        </p:txBody>
      </p:sp>
    </p:spTree>
    <p:extLst>
      <p:ext uri="{BB962C8B-B14F-4D97-AF65-F5344CB8AC3E}">
        <p14:creationId xmlns:p14="http://schemas.microsoft.com/office/powerpoint/2010/main" xmlns="" val="21221931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86694" y="1916833"/>
            <a:ext cx="9217024" cy="295465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总纲</a:t>
            </a:r>
            <a:endParaRPr lang="zh-CN" altLang="zh-CN" sz="2400" b="1" dirty="0">
              <a:latin typeface="微软雅黑" panose="020B0503020204020204" pitchFamily="34" charset="-122"/>
              <a:ea typeface="微软雅黑" panose="020B0503020204020204" pitchFamily="34" charset="-122"/>
            </a:endParaRPr>
          </a:p>
          <a:p>
            <a:pPr indent="457200">
              <a:lnSpc>
                <a:spcPct val="150000"/>
              </a:lnSpc>
            </a:pPr>
            <a:endParaRPr lang="en-US" altLang="zh-CN" b="1" dirty="0">
              <a:latin typeface="微软雅黑" panose="020B0503020204020204" pitchFamily="34" charset="-122"/>
              <a:ea typeface="微软雅黑" panose="020B0503020204020204" pitchFamily="34" charset="-122"/>
            </a:endParaRPr>
          </a:p>
          <a:p>
            <a:pPr indent="457200">
              <a:lnSpc>
                <a:spcPct val="150000"/>
              </a:lnSpc>
            </a:pPr>
            <a:r>
              <a:rPr lang="zh-CN" altLang="zh-CN" b="1" dirty="0">
                <a:latin typeface="微软雅黑" panose="020B0503020204020204" pitchFamily="34" charset="-122"/>
                <a:ea typeface="微软雅黑" panose="020B0503020204020204" pitchFamily="34" charset="-122"/>
              </a:rPr>
              <a:t>必须按照中国特色社会主义事业“五位一体”总体布局和“四个全面”战略布局，统筹推进经济建设、政治建设、文化建设、社会建设、生态文明建设，协调推进全面建成小康社会、全面深化改革、全面依法治国、全面从严治党。在新世纪新时代，经济和社会发展的战略目标是，到建党一百年时，全面建成小康社会；到新中国成立一百年时，全面建成社会主义现代化强国。</a:t>
            </a:r>
          </a:p>
        </p:txBody>
      </p:sp>
      <p:sp>
        <p:nvSpPr>
          <p:cNvPr id="4" name="文本框 3">
            <a:extLst>
              <a:ext uri="{FF2B5EF4-FFF2-40B4-BE49-F238E27FC236}">
                <a16:creationId xmlns:a16="http://schemas.microsoft.com/office/drawing/2014/main" xmlns="" id="{DEC06222-3B05-4C1F-B1E3-F6D427189F2A}"/>
              </a:ext>
            </a:extLst>
          </p:cNvPr>
          <p:cNvSpPr txBox="1"/>
          <p:nvPr/>
        </p:nvSpPr>
        <p:spPr>
          <a:xfrm>
            <a:off x="1482874" y="607426"/>
            <a:ext cx="8784976" cy="646331"/>
          </a:xfrm>
          <a:prstGeom prst="rect">
            <a:avLst/>
          </a:prstGeom>
          <a:noFill/>
        </p:spPr>
        <p:txBody>
          <a:bodyPr wrap="square" rtlCol="0">
            <a:spAutoFit/>
          </a:bodyPr>
          <a:lstStyle/>
          <a:p>
            <a:r>
              <a:rPr lang="zh-CN" altLang="en-US" sz="3600" b="1"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pitchFamily="34" charset="-122"/>
                <a:ea typeface="微软雅黑" panose="020B0503020204020204" pitchFamily="34" charset="-122"/>
              </a:rPr>
              <a:t>党的十九大党章修正案中相关论述</a:t>
            </a:r>
          </a:p>
        </p:txBody>
      </p:sp>
    </p:spTree>
    <p:extLst>
      <p:ext uri="{BB962C8B-B14F-4D97-AF65-F5344CB8AC3E}">
        <p14:creationId xmlns:p14="http://schemas.microsoft.com/office/powerpoint/2010/main" xmlns="" val="21221931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86694" y="1916833"/>
            <a:ext cx="9217024" cy="4089902"/>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总纲</a:t>
            </a:r>
            <a:endParaRPr lang="zh-CN" altLang="zh-CN" sz="2400" b="1" dirty="0">
              <a:latin typeface="微软雅黑" panose="020B0503020204020204" pitchFamily="34" charset="-122"/>
              <a:ea typeface="微软雅黑" panose="020B0503020204020204" pitchFamily="34" charset="-122"/>
            </a:endParaRPr>
          </a:p>
          <a:p>
            <a:pPr indent="457200">
              <a:lnSpc>
                <a:spcPct val="120000"/>
              </a:lnSpc>
            </a:pPr>
            <a:endParaRPr lang="en-US" altLang="zh-CN"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中国共产党要领导全国各族人民实现“两个一百年”奋斗目标、实现中华民族伟大复兴的中国梦，必须紧密围绕党的基本路线，坚持党要管党、全面从严治党，加强党的长期执政能力建设、先进性和纯洁性建设，以改革创新精神全面推进党的建设新的伟大工程，以党的政治建设为统领，全面推进党的政治建设、思想建设、组织建设、作风建设、纪律建设，把制度建设贯穿其中，深入推进反腐败斗争，全面提高党的建设科学化水平。坚持立党为公、执政为民，发扬党的优良传统和作风，不断提高党的领导水平和执政水平，提高拒腐防变和抵御风险的能力，不断增强自我净化、自我完善、自我革新、自我提高能力，不断增强党的阶级基础和扩大党的群众基础，不断提高党的创造力、凝聚力、战斗力，建设学习型、服务型、创新型的马克思主义执政党，使我们党始终走在时代前列，成为领导全国人民沿着中国特色社会主义道路不断前进的坚强核心。</a:t>
            </a:r>
          </a:p>
        </p:txBody>
      </p:sp>
      <p:sp>
        <p:nvSpPr>
          <p:cNvPr id="4" name="文本框 3">
            <a:extLst>
              <a:ext uri="{FF2B5EF4-FFF2-40B4-BE49-F238E27FC236}">
                <a16:creationId xmlns:a16="http://schemas.microsoft.com/office/drawing/2014/main" xmlns="" id="{7297BD23-9D16-42B6-A086-DADF870B4DE7}"/>
              </a:ext>
            </a:extLst>
          </p:cNvPr>
          <p:cNvSpPr txBox="1"/>
          <p:nvPr/>
        </p:nvSpPr>
        <p:spPr>
          <a:xfrm>
            <a:off x="1482874" y="607426"/>
            <a:ext cx="8784976" cy="646331"/>
          </a:xfrm>
          <a:prstGeom prst="rect">
            <a:avLst/>
          </a:prstGeom>
          <a:noFill/>
        </p:spPr>
        <p:txBody>
          <a:bodyPr wrap="square" rtlCol="0">
            <a:spAutoFit/>
          </a:bodyPr>
          <a:lstStyle/>
          <a:p>
            <a:r>
              <a:rPr lang="zh-CN" altLang="en-US" sz="3600" b="1"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pitchFamily="34" charset="-122"/>
                <a:ea typeface="微软雅黑" panose="020B0503020204020204" pitchFamily="34" charset="-122"/>
              </a:rPr>
              <a:t>党的十九大党章修正案中相关论述</a:t>
            </a:r>
          </a:p>
        </p:txBody>
      </p:sp>
    </p:spTree>
    <p:extLst>
      <p:ext uri="{BB962C8B-B14F-4D97-AF65-F5344CB8AC3E}">
        <p14:creationId xmlns:p14="http://schemas.microsoft.com/office/powerpoint/2010/main" xmlns="" val="21221931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86694" y="1628800"/>
            <a:ext cx="9217024" cy="5087098"/>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总纲</a:t>
            </a:r>
            <a:endParaRPr lang="zh-CN" altLang="zh-CN" sz="2400" b="1" dirty="0">
              <a:latin typeface="微软雅黑" panose="020B0503020204020204" pitchFamily="34" charset="-122"/>
              <a:ea typeface="微软雅黑" panose="020B0503020204020204" pitchFamily="34" charset="-122"/>
            </a:endParaRPr>
          </a:p>
          <a:p>
            <a:pPr>
              <a:lnSpc>
                <a:spcPct val="120000"/>
              </a:lnSpc>
            </a:pPr>
            <a:endParaRPr lang="en-US" altLang="zh-CN" b="1" dirty="0">
              <a:latin typeface="微软雅黑" panose="020B0503020204020204" pitchFamily="34" charset="-122"/>
              <a:ea typeface="微软雅黑" panose="020B0503020204020204" pitchFamily="34" charset="-122"/>
            </a:endParaRPr>
          </a:p>
          <a:p>
            <a:pPr>
              <a:lnSpc>
                <a:spcPct val="120000"/>
              </a:lnSpc>
            </a:pPr>
            <a:r>
              <a:rPr lang="en-US" altLang="zh-CN" b="1" dirty="0" smtClean="0">
                <a:latin typeface="微软雅黑" panose="020B0503020204020204" pitchFamily="34" charset="-122"/>
                <a:ea typeface="微软雅黑" panose="020B0503020204020204" pitchFamily="34" charset="-122"/>
              </a:rPr>
              <a:t>       </a:t>
            </a:r>
            <a:r>
              <a:rPr lang="zh-CN" altLang="zh-CN" b="1" dirty="0" smtClean="0">
                <a:latin typeface="微软雅黑" panose="020B0503020204020204" pitchFamily="34" charset="-122"/>
                <a:ea typeface="微软雅黑" panose="020B0503020204020204" pitchFamily="34" charset="-122"/>
              </a:rPr>
              <a:t>党</a:t>
            </a:r>
            <a:r>
              <a:rPr lang="zh-CN" altLang="zh-CN" b="1" dirty="0">
                <a:latin typeface="微软雅黑" panose="020B0503020204020204" pitchFamily="34" charset="-122"/>
                <a:ea typeface="微软雅黑" panose="020B0503020204020204" pitchFamily="34" charset="-122"/>
              </a:rPr>
              <a:t>的建设必须坚决实现以下五项基本要求：</a:t>
            </a:r>
            <a:endParaRPr lang="en-US" altLang="zh-CN"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第一，坚持党的基本路线。</a:t>
            </a:r>
            <a:endParaRPr lang="en-US" altLang="zh-CN"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第二，坚持解放思想，实事求是，与时俱进，求真务实。</a:t>
            </a:r>
            <a:endParaRPr lang="en-US" altLang="zh-CN"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第三，坚持全心全意为人民服务。</a:t>
            </a:r>
            <a:endParaRPr lang="en-US" altLang="zh-CN"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第四，坚持民主集中制。</a:t>
            </a:r>
            <a:endParaRPr lang="en-US" altLang="zh-CN"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第五，坚持从严管党治党。</a:t>
            </a:r>
            <a:endParaRPr lang="en-US" altLang="zh-CN"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全面从严治党永远在路上。新形势下，党面临的执政考验、改革开放考验、市场经济考验、外部环境考验是长期的、复杂的、严峻的，精神懈怠危险、能力不足危险、脱离群众危险、消极腐败危险更加尖锐地摆在全党面前。要把严的标准、严的措施贯穿于管党治党全过程和各方面。坚持依规治党、标本兼治，坚持把纪律挺在前面，加强组织性纪律性，在党的纪律面前人人平等。强化管党治党主体责任和监督责任，加强对党的领导机关和党员领导干部特别是主要领导干部的监督，不断完善党内监督体系。深入推进党风廉政建设和反腐败斗争，以零容忍态度惩治腐败，构建不敢腐、不能腐、不想腐的有效机制。</a:t>
            </a:r>
          </a:p>
        </p:txBody>
      </p:sp>
      <p:sp>
        <p:nvSpPr>
          <p:cNvPr id="4" name="文本框 3">
            <a:extLst>
              <a:ext uri="{FF2B5EF4-FFF2-40B4-BE49-F238E27FC236}">
                <a16:creationId xmlns:a16="http://schemas.microsoft.com/office/drawing/2014/main" xmlns="" id="{71BB8EC4-F573-4466-AA37-8C34C99730B7}"/>
              </a:ext>
            </a:extLst>
          </p:cNvPr>
          <p:cNvSpPr txBox="1"/>
          <p:nvPr/>
        </p:nvSpPr>
        <p:spPr>
          <a:xfrm>
            <a:off x="1482874" y="607426"/>
            <a:ext cx="8784976" cy="646331"/>
          </a:xfrm>
          <a:prstGeom prst="rect">
            <a:avLst/>
          </a:prstGeom>
          <a:noFill/>
        </p:spPr>
        <p:txBody>
          <a:bodyPr wrap="square" rtlCol="0">
            <a:spAutoFit/>
          </a:bodyPr>
          <a:lstStyle/>
          <a:p>
            <a:r>
              <a:rPr lang="zh-CN" altLang="en-US" sz="3600" b="1"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pitchFamily="34" charset="-122"/>
                <a:ea typeface="微软雅黑" panose="020B0503020204020204" pitchFamily="34" charset="-122"/>
              </a:rPr>
              <a:t>党的十九大党章修正案中相关论述</a:t>
            </a:r>
          </a:p>
        </p:txBody>
      </p:sp>
    </p:spTree>
    <p:extLst>
      <p:ext uri="{BB962C8B-B14F-4D97-AF65-F5344CB8AC3E}">
        <p14:creationId xmlns:p14="http://schemas.microsoft.com/office/powerpoint/2010/main" xmlns="" val="21221931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86694" y="2276872"/>
            <a:ext cx="9217024" cy="2723823"/>
          </a:xfrm>
          <a:prstGeom prst="rect">
            <a:avLst/>
          </a:prstGeom>
          <a:noFill/>
        </p:spPr>
        <p:txBody>
          <a:bodyPr wrap="square" rtlCol="0">
            <a:spAutoFit/>
          </a:bodyPr>
          <a:lstStyle/>
          <a:p>
            <a:endParaRPr lang="en-US" altLang="zh-CN" b="1" dirty="0">
              <a:latin typeface="微软雅黑" panose="020B0503020204020204" pitchFamily="34" charset="-122"/>
              <a:ea typeface="微软雅黑" panose="020B0503020204020204" pitchFamily="34" charset="-122"/>
            </a:endParaRPr>
          </a:p>
          <a:p>
            <a:pPr indent="457200">
              <a:lnSpc>
                <a:spcPct val="150000"/>
              </a:lnSpc>
            </a:pPr>
            <a:r>
              <a:rPr lang="zh-CN" altLang="zh-CN" b="1" dirty="0">
                <a:latin typeface="微软雅黑" panose="020B0503020204020204" pitchFamily="34" charset="-122"/>
                <a:ea typeface="微软雅黑" panose="020B0503020204020204" pitchFamily="34" charset="-122"/>
              </a:rPr>
              <a:t>第八章　党的纪律检查机关</a:t>
            </a:r>
          </a:p>
          <a:p>
            <a:pPr indent="457200">
              <a:lnSpc>
                <a:spcPct val="150000"/>
              </a:lnSpc>
            </a:pPr>
            <a:endParaRPr lang="zh-CN" altLang="zh-CN" b="1" dirty="0">
              <a:latin typeface="微软雅黑" panose="020B0503020204020204" pitchFamily="34" charset="-122"/>
              <a:ea typeface="微软雅黑" panose="020B0503020204020204" pitchFamily="34" charset="-122"/>
            </a:endParaRPr>
          </a:p>
          <a:p>
            <a:pPr indent="457200">
              <a:lnSpc>
                <a:spcPct val="150000"/>
              </a:lnSpc>
            </a:pPr>
            <a:r>
              <a:rPr lang="zh-CN" altLang="zh-CN" b="1" dirty="0">
                <a:latin typeface="微软雅黑" panose="020B0503020204020204" pitchFamily="34" charset="-122"/>
                <a:ea typeface="微软雅黑" panose="020B0503020204020204" pitchFamily="34" charset="-122"/>
              </a:rPr>
              <a:t>第四十六条　党的各级纪律检查委员会是党内监督专责机关，主要任务是：维护党的章程和其他党内法规，检查党的路线、方针、政策和决议的执行情况，协助党的委员会推进全面从严治党、加强党风建设和组织协调反腐败工作。</a:t>
            </a:r>
          </a:p>
          <a:p>
            <a:endParaRPr lang="zh-CN" altLang="zh-CN" b="1" dirty="0">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xmlns="" id="{BE8C5221-862A-4FDE-BAAD-246C88CF96C2}"/>
              </a:ext>
            </a:extLst>
          </p:cNvPr>
          <p:cNvSpPr txBox="1"/>
          <p:nvPr/>
        </p:nvSpPr>
        <p:spPr>
          <a:xfrm>
            <a:off x="1482874" y="607426"/>
            <a:ext cx="8784976" cy="646331"/>
          </a:xfrm>
          <a:prstGeom prst="rect">
            <a:avLst/>
          </a:prstGeom>
          <a:noFill/>
        </p:spPr>
        <p:txBody>
          <a:bodyPr wrap="square" rtlCol="0">
            <a:spAutoFit/>
          </a:bodyPr>
          <a:lstStyle/>
          <a:p>
            <a:r>
              <a:rPr lang="zh-CN" altLang="en-US" sz="3600" b="1"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pitchFamily="34" charset="-122"/>
                <a:ea typeface="微软雅黑" panose="020B0503020204020204" pitchFamily="34" charset="-122"/>
              </a:rPr>
              <a:t>党的十九大党章修正案中相关论述</a:t>
            </a:r>
          </a:p>
        </p:txBody>
      </p:sp>
    </p:spTree>
    <p:extLst>
      <p:ext uri="{BB962C8B-B14F-4D97-AF65-F5344CB8AC3E}">
        <p14:creationId xmlns:p14="http://schemas.microsoft.com/office/powerpoint/2010/main" xmlns="" val="21221931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xmlns="" id="{EB3C8224-6DD9-4440-A7E7-133890636537}"/>
              </a:ext>
            </a:extLst>
          </p:cNvPr>
          <p:cNvSpPr txBox="1"/>
          <p:nvPr/>
        </p:nvSpPr>
        <p:spPr>
          <a:xfrm>
            <a:off x="1482874" y="607426"/>
            <a:ext cx="8784976" cy="646331"/>
          </a:xfrm>
          <a:prstGeom prst="rect">
            <a:avLst/>
          </a:prstGeom>
          <a:noFill/>
        </p:spPr>
        <p:txBody>
          <a:bodyPr wrap="square" rtlCol="0">
            <a:spAutoFit/>
          </a:bodyPr>
          <a:lstStyle/>
          <a:p>
            <a:r>
              <a:rPr lang="zh-CN" altLang="en-US" sz="3600" b="1"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pitchFamily="34" charset="-122"/>
                <a:ea typeface="微软雅黑" panose="020B0503020204020204" pitchFamily="34" charset="-122"/>
              </a:rPr>
              <a:t>党的十九大报告中相关论述</a:t>
            </a:r>
          </a:p>
        </p:txBody>
      </p:sp>
      <p:sp>
        <p:nvSpPr>
          <p:cNvPr id="6" name="TextBox 5"/>
          <p:cNvSpPr txBox="1"/>
          <p:nvPr/>
        </p:nvSpPr>
        <p:spPr>
          <a:xfrm>
            <a:off x="1450690" y="1484784"/>
            <a:ext cx="9289032" cy="4967514"/>
          </a:xfrm>
          <a:prstGeom prst="rect">
            <a:avLst/>
          </a:prstGeom>
          <a:noFill/>
        </p:spPr>
        <p:txBody>
          <a:bodyPr wrap="square" rtlCol="0">
            <a:spAutoFit/>
          </a:bodyPr>
          <a:lstStyle/>
          <a:p>
            <a:pPr>
              <a:lnSpc>
                <a:spcPct val="120000"/>
              </a:lnSpc>
            </a:pPr>
            <a:r>
              <a:rPr lang="zh-CN" altLang="zh-CN" sz="2400" b="1" dirty="0" smtClean="0">
                <a:latin typeface="微软雅黑" panose="020B0503020204020204" pitchFamily="34" charset="-122"/>
                <a:ea typeface="微软雅黑" panose="020B0503020204020204" pitchFamily="34" charset="-122"/>
              </a:rPr>
              <a:t>一</a:t>
            </a:r>
            <a:r>
              <a:rPr lang="zh-CN" altLang="zh-CN" sz="2400" b="1" dirty="0">
                <a:latin typeface="微软雅黑" panose="020B0503020204020204" pitchFamily="34" charset="-122"/>
                <a:ea typeface="微软雅黑" panose="020B0503020204020204" pitchFamily="34" charset="-122"/>
              </a:rPr>
              <a:t>、过去五年的工作和历史性变革</a:t>
            </a:r>
            <a:endParaRPr lang="en-US" altLang="zh-CN" sz="2400" b="1" dirty="0">
              <a:latin typeface="微软雅黑" panose="020B0503020204020204" pitchFamily="34" charset="-122"/>
              <a:ea typeface="微软雅黑" panose="020B0503020204020204" pitchFamily="34" charset="-122"/>
            </a:endParaRPr>
          </a:p>
          <a:p>
            <a:pPr>
              <a:lnSpc>
                <a:spcPct val="120000"/>
              </a:lnSpc>
            </a:pPr>
            <a:endParaRPr lang="en-US" altLang="zh-CN" sz="2400"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全面从严治党成效卓著。全面加强党的领导和党的建设，坚决改变管党治党宽松软状况。推动全党尊崇党章，增强政治意识、大局意识、核心意识、看齐意识，坚决维护党中央权威和集中统一领导，严明党的政治纪律和政治规矩，层层落实管党治党政治责任。坚持照镜子、正衣冠、洗洗澡、治治病的要求，开展党的群众路线教育实践活动和“三严三实”专题教育，推进“两学一做”学习教育常态化制度化，全党理想信念更加坚定、党性更加坚强。贯彻新时期好干部标准，选人用人状况和风气明显好转。党的建设制度改革深入推进，党内法规制度体系不断完善。把纪律挺在前面，着力解决人民群众反映最强烈、对党的执政基础威胁最大的突出问题。出台中央八项规定，严厉整治形式主义、官僚主义、享乐主义和奢靡之风，坚决反对特权。巡视利剑作用彰显，实现中央和省级党委巡视全覆盖。坚持反腐败无禁区、全覆盖、零容忍，坚定不移“打虎”、“拍蝇”、“猎狐”，不敢腐的目标初步实现，不能腐的笼子越扎越牢，不想腐的堤坝正在构筑，反腐败斗争压倒性态势已经形成并巩固发展。</a:t>
            </a:r>
          </a:p>
        </p:txBody>
      </p:sp>
    </p:spTree>
    <p:extLst>
      <p:ext uri="{BB962C8B-B14F-4D97-AF65-F5344CB8AC3E}">
        <p14:creationId xmlns:p14="http://schemas.microsoft.com/office/powerpoint/2010/main" xmlns="" val="21221931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86694" y="1772816"/>
            <a:ext cx="9217024" cy="4108817"/>
          </a:xfrm>
          <a:prstGeom prst="rect">
            <a:avLst/>
          </a:prstGeom>
          <a:noFill/>
        </p:spPr>
        <p:txBody>
          <a:bodyPr wrap="square" rtlCol="0">
            <a:spAutoFit/>
          </a:bodyPr>
          <a:lstStyle/>
          <a:p>
            <a:pPr indent="457200">
              <a:lnSpc>
                <a:spcPct val="150000"/>
              </a:lnSpc>
            </a:pPr>
            <a:endParaRPr lang="en-US" altLang="zh-CN" b="1" dirty="0">
              <a:latin typeface="微软雅黑" panose="020B0503020204020204" pitchFamily="34" charset="-122"/>
              <a:ea typeface="微软雅黑" panose="020B0503020204020204" pitchFamily="34" charset="-122"/>
            </a:endParaRPr>
          </a:p>
          <a:p>
            <a:pPr indent="457200">
              <a:lnSpc>
                <a:spcPct val="150000"/>
              </a:lnSpc>
            </a:pPr>
            <a:r>
              <a:rPr lang="zh-CN" altLang="zh-CN" b="1" dirty="0">
                <a:latin typeface="微软雅黑" panose="020B0503020204020204" pitchFamily="34" charset="-122"/>
                <a:ea typeface="微软雅黑" panose="020B0503020204020204" pitchFamily="34" charset="-122"/>
              </a:rPr>
              <a:t>第九章　党组</a:t>
            </a:r>
            <a:endParaRPr lang="en-US" altLang="zh-CN" b="1" dirty="0">
              <a:latin typeface="微软雅黑" panose="020B0503020204020204" pitchFamily="34" charset="-122"/>
              <a:ea typeface="微软雅黑" panose="020B0503020204020204" pitchFamily="34" charset="-122"/>
            </a:endParaRPr>
          </a:p>
          <a:p>
            <a:pPr indent="457200">
              <a:lnSpc>
                <a:spcPct val="150000"/>
              </a:lnSpc>
            </a:pPr>
            <a:endParaRPr lang="zh-CN" altLang="zh-CN" dirty="0">
              <a:latin typeface="微软雅黑" panose="020B0503020204020204" pitchFamily="34" charset="-122"/>
              <a:ea typeface="微软雅黑" panose="020B0503020204020204" pitchFamily="34" charset="-122"/>
            </a:endParaRPr>
          </a:p>
          <a:p>
            <a:pPr indent="457200">
              <a:lnSpc>
                <a:spcPct val="150000"/>
              </a:lnSpc>
            </a:pPr>
            <a:r>
              <a:rPr lang="zh-CN" altLang="zh-CN" b="1" dirty="0">
                <a:latin typeface="微软雅黑" panose="020B0503020204020204" pitchFamily="34" charset="-122"/>
                <a:ea typeface="微软雅黑" panose="020B0503020204020204" pitchFamily="34" charset="-122"/>
              </a:rPr>
              <a:t>第四十八条　在中央和地方国家机关、人民团体、经济组织、文化组织和其他非党组织的领导机关中，可以成立党组。党组发挥领导核心作用。党组的任务，主要是负责贯彻执行党的路线、方针、政策；加强对本单位党的建设的领导，履行全面从严治党责任；讨论和决定本单位的重大问题；做好干部管理工作；讨论和决定基层党组织设置调整和发展党员、处分党员等重要事项；团结党外干部和群众，完成党和国家交给的任务；领导机关和直属单位党组织的工作。</a:t>
            </a:r>
          </a:p>
          <a:p>
            <a:endParaRPr lang="zh-CN" altLang="zh-CN" dirty="0">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xmlns="" id="{9D131F32-4733-47BC-BFA3-F9F8B0396F07}"/>
              </a:ext>
            </a:extLst>
          </p:cNvPr>
          <p:cNvSpPr txBox="1"/>
          <p:nvPr/>
        </p:nvSpPr>
        <p:spPr>
          <a:xfrm>
            <a:off x="1482874" y="607426"/>
            <a:ext cx="8784976" cy="646331"/>
          </a:xfrm>
          <a:prstGeom prst="rect">
            <a:avLst/>
          </a:prstGeom>
          <a:noFill/>
        </p:spPr>
        <p:txBody>
          <a:bodyPr wrap="square" rtlCol="0">
            <a:spAutoFit/>
          </a:bodyPr>
          <a:lstStyle/>
          <a:p>
            <a:r>
              <a:rPr lang="zh-CN" altLang="en-US" sz="3600" b="1"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pitchFamily="34" charset="-122"/>
                <a:ea typeface="微软雅黑" panose="020B0503020204020204" pitchFamily="34" charset="-122"/>
              </a:rPr>
              <a:t>党的十九大党章修正案中相关论述</a:t>
            </a:r>
          </a:p>
        </p:txBody>
      </p:sp>
    </p:spTree>
    <p:extLst>
      <p:ext uri="{BB962C8B-B14F-4D97-AF65-F5344CB8AC3E}">
        <p14:creationId xmlns:p14="http://schemas.microsoft.com/office/powerpoint/2010/main" xmlns="" val="21221931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xmlns="" id="{EB3C8224-6DD9-4440-A7E7-133890636537}"/>
              </a:ext>
            </a:extLst>
          </p:cNvPr>
          <p:cNvSpPr txBox="1"/>
          <p:nvPr/>
        </p:nvSpPr>
        <p:spPr>
          <a:xfrm>
            <a:off x="2062758" y="476672"/>
            <a:ext cx="8928992" cy="5890843"/>
          </a:xfrm>
          <a:prstGeom prst="rect">
            <a:avLst/>
          </a:prstGeom>
          <a:noFill/>
        </p:spPr>
        <p:txBody>
          <a:bodyPr wrap="square" rtlCol="0">
            <a:spAutoFit/>
          </a:bodyPr>
          <a:lstStyle/>
          <a:p>
            <a:r>
              <a:rPr lang="zh-CN" altLang="en-US" sz="3600" spc="50" dirty="0">
                <a:ln w="0"/>
                <a:solidFill>
                  <a:schemeClr val="tx1">
                    <a:lumMod val="95000"/>
                    <a:lumOff val="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rPr>
              <a:t>与党员同志共勉</a:t>
            </a:r>
            <a:endParaRPr lang="en-US" altLang="zh-CN" sz="3600" spc="50" dirty="0">
              <a:ln w="0"/>
              <a:solidFill>
                <a:schemeClr val="tx1">
                  <a:lumMod val="95000"/>
                  <a:lumOff val="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endParaRPr>
          </a:p>
          <a:p>
            <a:pPr>
              <a:lnSpc>
                <a:spcPct val="120000"/>
              </a:lnSpc>
            </a:pPr>
            <a:endParaRPr lang="en-US" altLang="zh-CN" sz="3200" spc="50" dirty="0">
              <a:ln w="0"/>
              <a:solidFill>
                <a:schemeClr val="tx1">
                  <a:lumMod val="95000"/>
                  <a:lumOff val="5000"/>
                </a:schemeClr>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endParaRPr>
          </a:p>
          <a:p>
            <a:pPr>
              <a:lnSpc>
                <a:spcPct val="120000"/>
              </a:lnSpc>
            </a:pPr>
            <a:r>
              <a:rPr lang="zh-CN" altLang="zh-CN" sz="2800" dirty="0">
                <a:latin typeface="微软雅黑" panose="020B0503020204020204" pitchFamily="34" charset="-122"/>
                <a:ea typeface="微软雅黑" panose="020B0503020204020204" pitchFamily="34" charset="-122"/>
              </a:rPr>
              <a:t>无论</a:t>
            </a:r>
            <a:r>
              <a:rPr lang="zh-CN" altLang="en-US" sz="2800" dirty="0">
                <a:latin typeface="微软雅黑" panose="020B0503020204020204" pitchFamily="34" charset="-122"/>
                <a:ea typeface="微软雅黑" panose="020B0503020204020204" pitchFamily="34" charset="-122"/>
              </a:rPr>
              <a:t>何时何地</a:t>
            </a:r>
            <a:r>
              <a:rPr lang="zh-CN" altLang="zh-CN" sz="2800" dirty="0">
                <a:latin typeface="微软雅黑" panose="020B0503020204020204" pitchFamily="34" charset="-122"/>
                <a:ea typeface="微软雅黑" panose="020B0503020204020204" pitchFamily="34" charset="-122"/>
              </a:rPr>
              <a:t>，</a:t>
            </a:r>
            <a:endParaRPr lang="en-US" altLang="zh-CN" sz="2800" dirty="0">
              <a:latin typeface="微软雅黑" panose="020B0503020204020204" pitchFamily="34" charset="-122"/>
              <a:ea typeface="微软雅黑" panose="020B0503020204020204" pitchFamily="34" charset="-122"/>
            </a:endParaRPr>
          </a:p>
          <a:p>
            <a:pPr>
              <a:lnSpc>
                <a:spcPct val="120000"/>
              </a:lnSpc>
            </a:pPr>
            <a:r>
              <a:rPr lang="zh-CN" altLang="zh-CN" sz="2800" dirty="0">
                <a:latin typeface="微软雅黑" panose="020B0503020204020204" pitchFamily="34" charset="-122"/>
                <a:ea typeface="微软雅黑" panose="020B0503020204020204" pitchFamily="34" charset="-122"/>
              </a:rPr>
              <a:t>请记得，</a:t>
            </a:r>
            <a:endParaRPr lang="en-US" altLang="zh-CN" sz="2800" dirty="0">
              <a:latin typeface="微软雅黑" panose="020B0503020204020204" pitchFamily="34" charset="-122"/>
              <a:ea typeface="微软雅黑" panose="020B0503020204020204" pitchFamily="34" charset="-122"/>
            </a:endParaRPr>
          </a:p>
          <a:p>
            <a:pPr>
              <a:lnSpc>
                <a:spcPct val="120000"/>
              </a:lnSpc>
            </a:pPr>
            <a:r>
              <a:rPr lang="zh-CN" altLang="zh-CN" sz="2800" dirty="0">
                <a:latin typeface="微软雅黑" panose="020B0503020204020204" pitchFamily="34" charset="-122"/>
                <a:ea typeface="微软雅黑" panose="020B0503020204020204" pitchFamily="34" charset="-122"/>
              </a:rPr>
              <a:t>你是一名共产党员。 </a:t>
            </a:r>
          </a:p>
          <a:p>
            <a:pPr>
              <a:lnSpc>
                <a:spcPct val="120000"/>
              </a:lnSpc>
            </a:pPr>
            <a:r>
              <a:rPr lang="zh-CN" altLang="zh-CN" sz="2800" dirty="0">
                <a:latin typeface="微软雅黑" panose="020B0503020204020204" pitchFamily="34" charset="-122"/>
                <a:ea typeface="微软雅黑" panose="020B0503020204020204" pitchFamily="34" charset="-122"/>
              </a:rPr>
              <a:t>你所代表的，就是中国共产党。 </a:t>
            </a:r>
          </a:p>
          <a:p>
            <a:pPr>
              <a:lnSpc>
                <a:spcPct val="120000"/>
              </a:lnSpc>
            </a:pPr>
            <a:r>
              <a:rPr lang="zh-CN" altLang="zh-CN" sz="2800" dirty="0">
                <a:latin typeface="微软雅黑" panose="020B0503020204020204" pitchFamily="34" charset="-122"/>
                <a:ea typeface="微软雅黑" panose="020B0503020204020204" pitchFamily="34" charset="-122"/>
              </a:rPr>
              <a:t>你怎么样，</a:t>
            </a:r>
            <a:r>
              <a:rPr lang="zh-CN" altLang="en-US" sz="2800" dirty="0">
                <a:latin typeface="微软雅黑" panose="020B0503020204020204" pitchFamily="34" charset="-122"/>
                <a:ea typeface="微软雅黑" panose="020B0503020204020204" pitchFamily="34" charset="-122"/>
              </a:rPr>
              <a:t>党就</a:t>
            </a:r>
            <a:r>
              <a:rPr lang="zh-CN" altLang="zh-CN" sz="2800" dirty="0">
                <a:latin typeface="微软雅黑" panose="020B0503020204020204" pitchFamily="34" charset="-122"/>
                <a:ea typeface="微软雅黑" panose="020B0503020204020204" pitchFamily="34" charset="-122"/>
              </a:rPr>
              <a:t>怎么样； </a:t>
            </a:r>
          </a:p>
          <a:p>
            <a:pPr>
              <a:lnSpc>
                <a:spcPct val="120000"/>
              </a:lnSpc>
            </a:pPr>
            <a:r>
              <a:rPr lang="zh-CN" altLang="zh-CN" sz="2800" dirty="0">
                <a:latin typeface="微软雅黑" panose="020B0503020204020204" pitchFamily="34" charset="-122"/>
                <a:ea typeface="微软雅黑" panose="020B0503020204020204" pitchFamily="34" charset="-122"/>
              </a:rPr>
              <a:t>你是什么，</a:t>
            </a:r>
            <a:r>
              <a:rPr lang="zh-CN" altLang="en-US" sz="2800" dirty="0">
                <a:latin typeface="微软雅黑" panose="020B0503020204020204" pitchFamily="34" charset="-122"/>
                <a:ea typeface="微软雅黑" panose="020B0503020204020204" pitchFamily="34" charset="-122"/>
              </a:rPr>
              <a:t>党就</a:t>
            </a:r>
            <a:r>
              <a:rPr lang="zh-CN" altLang="zh-CN" sz="2800" dirty="0">
                <a:latin typeface="微软雅黑" panose="020B0503020204020204" pitchFamily="34" charset="-122"/>
                <a:ea typeface="微软雅黑" panose="020B0503020204020204" pitchFamily="34" charset="-122"/>
              </a:rPr>
              <a:t>是什么</a:t>
            </a:r>
            <a:r>
              <a:rPr lang="zh-CN" altLang="en-US" sz="2800" dirty="0">
                <a:latin typeface="微软雅黑" panose="020B0503020204020204" pitchFamily="34" charset="-122"/>
                <a:ea typeface="微软雅黑" panose="020B0503020204020204" pitchFamily="34" charset="-122"/>
              </a:rPr>
              <a:t>；</a:t>
            </a:r>
            <a:endParaRPr lang="zh-CN" altLang="zh-CN" sz="2800" dirty="0">
              <a:latin typeface="微软雅黑" panose="020B0503020204020204" pitchFamily="34" charset="-122"/>
              <a:ea typeface="微软雅黑" panose="020B0503020204020204" pitchFamily="34" charset="-122"/>
            </a:endParaRPr>
          </a:p>
          <a:p>
            <a:pPr>
              <a:lnSpc>
                <a:spcPct val="120000"/>
              </a:lnSpc>
            </a:pPr>
            <a:r>
              <a:rPr lang="zh-CN" altLang="zh-CN" sz="2800" dirty="0">
                <a:latin typeface="微软雅黑" panose="020B0503020204020204" pitchFamily="34" charset="-122"/>
                <a:ea typeface="微软雅黑" panose="020B0503020204020204" pitchFamily="34" charset="-122"/>
              </a:rPr>
              <a:t>你有光明，</a:t>
            </a:r>
            <a:r>
              <a:rPr lang="zh-CN" altLang="en-US" sz="2800" dirty="0">
                <a:latin typeface="微软雅黑" panose="020B0503020204020204" pitchFamily="34" charset="-122"/>
                <a:ea typeface="微软雅黑" panose="020B0503020204020204" pitchFamily="34" charset="-122"/>
              </a:rPr>
              <a:t>党</a:t>
            </a:r>
            <a:r>
              <a:rPr lang="zh-CN" altLang="zh-CN" sz="2800" dirty="0">
                <a:latin typeface="微软雅黑" panose="020B0503020204020204" pitchFamily="34" charset="-122"/>
                <a:ea typeface="微软雅黑" panose="020B0503020204020204" pitchFamily="34" charset="-122"/>
              </a:rPr>
              <a:t>就有光明</a:t>
            </a:r>
            <a:r>
              <a:rPr lang="zh-CN" altLang="en-US" sz="2800" dirty="0">
                <a:latin typeface="微软雅黑" panose="020B0503020204020204" pitchFamily="34" charset="-122"/>
                <a:ea typeface="微软雅黑" panose="020B0503020204020204" pitchFamily="34" charset="-122"/>
              </a:rPr>
              <a:t>。</a:t>
            </a:r>
            <a:endParaRPr lang="zh-CN" altLang="zh-CN" sz="2800" dirty="0">
              <a:latin typeface="微软雅黑" panose="020B0503020204020204" pitchFamily="34" charset="-122"/>
              <a:ea typeface="微软雅黑" panose="020B0503020204020204" pitchFamily="34" charset="-122"/>
            </a:endParaRPr>
          </a:p>
          <a:p>
            <a:pPr>
              <a:lnSpc>
                <a:spcPct val="120000"/>
              </a:lnSpc>
            </a:pPr>
            <a:r>
              <a:rPr lang="zh-CN" altLang="zh-CN" sz="2800" dirty="0">
                <a:latin typeface="微软雅黑" panose="020B0503020204020204" pitchFamily="34" charset="-122"/>
                <a:ea typeface="微软雅黑" panose="020B0503020204020204" pitchFamily="34" charset="-122"/>
              </a:rPr>
              <a:t>你</a:t>
            </a:r>
            <a:r>
              <a:rPr lang="zh-CN" altLang="en-US" sz="2800" dirty="0">
                <a:latin typeface="微软雅黑" panose="020B0503020204020204" pitchFamily="34" charset="-122"/>
                <a:ea typeface="微软雅黑" panose="020B0503020204020204" pitchFamily="34" charset="-122"/>
              </a:rPr>
              <a:t>不忘初心</a:t>
            </a:r>
            <a:r>
              <a:rPr lang="zh-CN" altLang="zh-CN" sz="2800" dirty="0">
                <a:latin typeface="微软雅黑" panose="020B0503020204020204" pitchFamily="34" charset="-122"/>
                <a:ea typeface="微软雅黑" panose="020B0503020204020204" pitchFamily="34" charset="-122"/>
              </a:rPr>
              <a:t>砥砺</a:t>
            </a:r>
            <a:r>
              <a:rPr lang="zh-CN" altLang="en-US" sz="2800" dirty="0">
                <a:latin typeface="微软雅黑" panose="020B0503020204020204" pitchFamily="34" charset="-122"/>
                <a:ea typeface="微软雅黑" panose="020B0503020204020204" pitchFamily="34" charset="-122"/>
              </a:rPr>
              <a:t>奋进</a:t>
            </a:r>
            <a:r>
              <a:rPr lang="zh-CN" altLang="zh-CN" sz="2800" dirty="0">
                <a:latin typeface="微软雅黑" panose="020B0503020204020204" pitchFamily="34" charset="-122"/>
                <a:ea typeface="微软雅黑" panose="020B0503020204020204" pitchFamily="34" charset="-122"/>
              </a:rPr>
              <a:t>，</a:t>
            </a:r>
            <a:endParaRPr lang="en-US" altLang="zh-CN" sz="2800" dirty="0">
              <a:latin typeface="微软雅黑" panose="020B0503020204020204" pitchFamily="34" charset="-122"/>
              <a:ea typeface="微软雅黑" panose="020B0503020204020204" pitchFamily="34" charset="-122"/>
            </a:endParaRPr>
          </a:p>
          <a:p>
            <a:pPr>
              <a:lnSpc>
                <a:spcPct val="120000"/>
              </a:lnSpc>
            </a:pPr>
            <a:r>
              <a:rPr lang="zh-CN" altLang="en-US" sz="2800" dirty="0">
                <a:latin typeface="微软雅黑" panose="020B0503020204020204" pitchFamily="34" charset="-122"/>
                <a:ea typeface="微软雅黑" panose="020B0503020204020204" pitchFamily="34" charset="-122"/>
              </a:rPr>
              <a:t>党和国家</a:t>
            </a:r>
            <a:r>
              <a:rPr lang="zh-CN" altLang="zh-CN" sz="2800" dirty="0">
                <a:latin typeface="微软雅黑" panose="020B0503020204020204" pitchFamily="34" charset="-122"/>
                <a:ea typeface="微软雅黑" panose="020B0503020204020204" pitchFamily="34" charset="-122"/>
              </a:rPr>
              <a:t>就</a:t>
            </a:r>
            <a:r>
              <a:rPr lang="zh-CN" altLang="en-US" sz="2800" dirty="0">
                <a:latin typeface="微软雅黑" panose="020B0503020204020204" pitchFamily="34" charset="-122"/>
                <a:ea typeface="微软雅黑" panose="020B0503020204020204" pitchFamily="34" charset="-122"/>
              </a:rPr>
              <a:t>前程似锦</a:t>
            </a:r>
            <a:r>
              <a:rPr lang="zh-CN" altLang="zh-CN" sz="2800" dirty="0">
                <a:latin typeface="微软雅黑" panose="020B0503020204020204" pitchFamily="34" charset="-122"/>
                <a:ea typeface="微软雅黑" panose="020B0503020204020204" pitchFamily="34" charset="-122"/>
              </a:rPr>
              <a:t>。</a:t>
            </a:r>
            <a:r>
              <a:rPr lang="en-US" altLang="zh-CN" sz="2800" dirty="0">
                <a:latin typeface="微软雅黑" panose="020B0503020204020204" pitchFamily="34" charset="-122"/>
                <a:ea typeface="微软雅黑" panose="020B0503020204020204" pitchFamily="34" charset="-122"/>
              </a:rPr>
              <a:t> </a:t>
            </a:r>
            <a:endParaRPr lang="zh-CN" altLang="zh-CN" sz="28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9419421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fade">
                                      <p:cBhvr>
                                        <p:cTn id="37" dur="500"/>
                                        <p:tgtEl>
                                          <p:spTgt spid="5">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animEffect transition="in" filter="fade">
                                      <p:cBhvr>
                                        <p:cTn id="42" dur="500"/>
                                        <p:tgtEl>
                                          <p:spTgt spid="5">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animEffect transition="in" filter="fade">
                                      <p:cBhvr>
                                        <p:cTn id="47"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BFBA63D-CFC9-4A05-A15A-6DFECC99F26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474" y="0"/>
            <a:ext cx="12359902" cy="6857999"/>
          </a:xfrm>
          <a:prstGeom prst="rect">
            <a:avLst/>
          </a:prstGeom>
        </p:spPr>
      </p:pic>
    </p:spTree>
    <p:extLst>
      <p:ext uri="{BB962C8B-B14F-4D97-AF65-F5344CB8AC3E}">
        <p14:creationId xmlns:p14="http://schemas.microsoft.com/office/powerpoint/2010/main" xmlns="" val="37963370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58702" y="1874245"/>
            <a:ext cx="9289032" cy="3527119"/>
          </a:xfrm>
          <a:prstGeom prst="rect">
            <a:avLst/>
          </a:prstGeom>
          <a:noFill/>
        </p:spPr>
        <p:txBody>
          <a:bodyPr wrap="square" rtlCol="0">
            <a:spAutoFit/>
          </a:bodyPr>
          <a:lstStyle/>
          <a:p>
            <a:pPr>
              <a:lnSpc>
                <a:spcPct val="120000"/>
              </a:lnSpc>
            </a:pPr>
            <a:r>
              <a:rPr lang="zh-CN" altLang="zh-CN" sz="2400" b="1" dirty="0" smtClean="0">
                <a:latin typeface="微软雅黑" panose="020B0503020204020204" pitchFamily="34" charset="-122"/>
                <a:ea typeface="微软雅黑" panose="020B0503020204020204" pitchFamily="34" charset="-122"/>
              </a:rPr>
              <a:t>三</a:t>
            </a:r>
            <a:r>
              <a:rPr lang="zh-CN" altLang="zh-CN" sz="2400" b="1" dirty="0">
                <a:latin typeface="微软雅黑" panose="020B0503020204020204" pitchFamily="34" charset="-122"/>
                <a:ea typeface="微软雅黑" panose="020B0503020204020204" pitchFamily="34" charset="-122"/>
              </a:rPr>
              <a:t>、新时代中国特色社会主义思想和基本方略</a:t>
            </a:r>
            <a:endParaRPr lang="en-US" altLang="zh-CN" sz="2400" b="1" dirty="0">
              <a:latin typeface="微软雅黑" panose="020B0503020204020204" pitchFamily="34" charset="-122"/>
              <a:ea typeface="微软雅黑" panose="020B0503020204020204" pitchFamily="34" charset="-122"/>
            </a:endParaRPr>
          </a:p>
          <a:p>
            <a:pPr indent="457200">
              <a:lnSpc>
                <a:spcPct val="120000"/>
              </a:lnSpc>
            </a:pPr>
            <a:endParaRPr lang="en-US" altLang="zh-CN"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十四）坚持全面从严治党。勇于自我革命，从严管党治党，是我们党最鲜明的品格。必须以党章为根本遵循，把党的政治建设摆在首位，思想建党和制度治党同向发力，统筹推进党的各项建设，抓住“关键少数”，坚持“三严三实”，坚持民主集中制，严肃党内政治生活，严明党的纪律，强化党内监督，发展积极健康的党内政治文化，全面净化党内政治生态，坚决纠正各种不正之风，以零容忍态度惩治腐败，不断增强党自我净化、自我完善、自我革新、自我提高的能力，始终保持党同人民群众的血肉联系。</a:t>
            </a:r>
          </a:p>
          <a:p>
            <a:pPr indent="457200">
              <a:lnSpc>
                <a:spcPct val="120000"/>
              </a:lnSpc>
            </a:pPr>
            <a:endParaRPr lang="en-US" altLang="zh-CN" b="1" dirty="0">
              <a:latin typeface="微软雅黑" panose="020B0503020204020204" pitchFamily="34" charset="-122"/>
              <a:ea typeface="微软雅黑" panose="020B0503020204020204" pitchFamily="34" charset="-122"/>
            </a:endParaRPr>
          </a:p>
          <a:p>
            <a:pPr indent="457200">
              <a:lnSpc>
                <a:spcPct val="120000"/>
              </a:lnSpc>
            </a:pPr>
            <a:r>
              <a:rPr lang="en-US" altLang="zh-CN" b="1" dirty="0">
                <a:latin typeface="微软雅黑" panose="020B0503020204020204" pitchFamily="34" charset="-122"/>
                <a:ea typeface="微软雅黑" panose="020B0503020204020204" pitchFamily="34" charset="-122"/>
              </a:rPr>
              <a:t>                                               ——</a:t>
            </a:r>
            <a:r>
              <a:rPr lang="zh-CN" altLang="zh-CN" b="1" dirty="0">
                <a:latin typeface="微软雅黑" panose="020B0503020204020204" pitchFamily="34" charset="-122"/>
                <a:ea typeface="微软雅黑" panose="020B0503020204020204" pitchFamily="34" charset="-122"/>
              </a:rPr>
              <a:t>新时代坚持和发展中国特色社会主义的基本方略</a:t>
            </a:r>
          </a:p>
        </p:txBody>
      </p:sp>
      <p:sp>
        <p:nvSpPr>
          <p:cNvPr id="4" name="文本框 3">
            <a:extLst>
              <a:ext uri="{FF2B5EF4-FFF2-40B4-BE49-F238E27FC236}">
                <a16:creationId xmlns:a16="http://schemas.microsoft.com/office/drawing/2014/main" xmlns="" id="{3EFC2A45-768B-4569-8008-893C26DE348C}"/>
              </a:ext>
            </a:extLst>
          </p:cNvPr>
          <p:cNvSpPr txBox="1"/>
          <p:nvPr/>
        </p:nvSpPr>
        <p:spPr>
          <a:xfrm>
            <a:off x="1482874" y="607426"/>
            <a:ext cx="8784976" cy="646331"/>
          </a:xfrm>
          <a:prstGeom prst="rect">
            <a:avLst/>
          </a:prstGeom>
          <a:noFill/>
        </p:spPr>
        <p:txBody>
          <a:bodyPr wrap="square" rtlCol="0">
            <a:spAutoFit/>
          </a:bodyPr>
          <a:lstStyle/>
          <a:p>
            <a:r>
              <a:rPr lang="zh-CN" altLang="en-US" sz="3600" b="1"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pitchFamily="34" charset="-122"/>
                <a:ea typeface="微软雅黑" panose="020B0503020204020204" pitchFamily="34" charset="-122"/>
              </a:rPr>
              <a:t>党的十九大报告中相关论述</a:t>
            </a:r>
          </a:p>
        </p:txBody>
      </p:sp>
    </p:spTree>
    <p:extLst>
      <p:ext uri="{BB962C8B-B14F-4D97-AF65-F5344CB8AC3E}">
        <p14:creationId xmlns:p14="http://schemas.microsoft.com/office/powerpoint/2010/main" xmlns="" val="21221931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86694" y="1700808"/>
            <a:ext cx="9217024" cy="4496167"/>
          </a:xfrm>
          <a:prstGeom prst="rect">
            <a:avLst/>
          </a:prstGeom>
          <a:noFill/>
        </p:spPr>
        <p:txBody>
          <a:bodyPr wrap="square" rtlCol="0">
            <a:spAutoFit/>
          </a:bodyPr>
          <a:lstStyle/>
          <a:p>
            <a:pPr>
              <a:lnSpc>
                <a:spcPct val="120000"/>
              </a:lnSpc>
            </a:pPr>
            <a:r>
              <a:rPr lang="zh-CN" altLang="zh-CN" sz="2400" b="1" dirty="0" smtClean="0">
                <a:latin typeface="微软雅黑" panose="020B0503020204020204" pitchFamily="34" charset="-122"/>
                <a:ea typeface="微软雅黑" panose="020B0503020204020204" pitchFamily="34" charset="-122"/>
              </a:rPr>
              <a:t>十</a:t>
            </a:r>
            <a:r>
              <a:rPr lang="zh-CN" altLang="zh-CN" sz="2400" b="1" dirty="0">
                <a:latin typeface="微软雅黑" panose="020B0503020204020204" pitchFamily="34" charset="-122"/>
                <a:ea typeface="微软雅黑" panose="020B0503020204020204" pitchFamily="34" charset="-122"/>
              </a:rPr>
              <a:t>三、坚定不移全面从严治党，不断提高党的执政能力和领导水平</a:t>
            </a:r>
          </a:p>
          <a:p>
            <a:pPr>
              <a:lnSpc>
                <a:spcPct val="120000"/>
              </a:lnSpc>
            </a:pPr>
            <a:endParaRPr lang="en-US" altLang="zh-CN"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中国特色社会主义进入新时代，我们党一定要有新气象新作为。打铁必须自身硬。党要团结带领人民进行伟大斗争、推进伟大事业、实现伟大梦想，必须毫不动摇坚持和完善党的领导，毫不动摇把党建设得更加坚强有力。</a:t>
            </a:r>
          </a:p>
          <a:p>
            <a:pPr indent="457200">
              <a:lnSpc>
                <a:spcPct val="120000"/>
              </a:lnSpc>
            </a:pPr>
            <a:r>
              <a:rPr lang="en-US" altLang="zh-CN" b="1" dirty="0">
                <a:latin typeface="微软雅黑" panose="020B0503020204020204" pitchFamily="34" charset="-122"/>
                <a:ea typeface="微软雅黑" panose="020B0503020204020204" pitchFamily="34" charset="-122"/>
              </a:rPr>
              <a:t> </a:t>
            </a:r>
            <a:endParaRPr lang="zh-CN" altLang="zh-CN"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全面从严治党永远在路上。一个政党，一个政权，其前途命运取决于人心向背。人民群众反对什么、痛恨什么，我们就要坚决防范和纠正什么。全党要清醒认识到，我们党面临的执政环境是复杂的，影响党的先进性、弱化党的纯洁性的因素也是复杂的，党内存在的思想不纯、组织不纯、作风不纯等突出问题尚未得到根本解决。要深刻认识党面临的执政考验、改革开放考验、市场经济考验、外部环境考验的长期性和复杂性，深刻认识党面临的精神懈怠危险、能力不足危险、脱离群众危险、消极腐败危险的尖锐性和严峻性，坚持问题导向，保持战略定力，推动全面从严治党向纵深发展。</a:t>
            </a:r>
            <a:endParaRPr lang="en-US" altLang="zh-CN" b="1" dirty="0">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xmlns="" id="{46A0F3FE-C75D-4949-BDB0-03F5611F2DA9}"/>
              </a:ext>
            </a:extLst>
          </p:cNvPr>
          <p:cNvSpPr txBox="1"/>
          <p:nvPr/>
        </p:nvSpPr>
        <p:spPr>
          <a:xfrm>
            <a:off x="1482874" y="607426"/>
            <a:ext cx="8784976" cy="646331"/>
          </a:xfrm>
          <a:prstGeom prst="rect">
            <a:avLst/>
          </a:prstGeom>
          <a:noFill/>
        </p:spPr>
        <p:txBody>
          <a:bodyPr wrap="square" rtlCol="0">
            <a:spAutoFit/>
          </a:bodyPr>
          <a:lstStyle/>
          <a:p>
            <a:r>
              <a:rPr lang="zh-CN" altLang="en-US" sz="3600" b="1"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pitchFamily="34" charset="-122"/>
                <a:ea typeface="微软雅黑" panose="020B0503020204020204" pitchFamily="34" charset="-122"/>
              </a:rPr>
              <a:t>党的十九大报告中相关论述</a:t>
            </a:r>
          </a:p>
        </p:txBody>
      </p:sp>
    </p:spTree>
    <p:extLst>
      <p:ext uri="{BB962C8B-B14F-4D97-AF65-F5344CB8AC3E}">
        <p14:creationId xmlns:p14="http://schemas.microsoft.com/office/powerpoint/2010/main" xmlns="" val="21221931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14686" y="1916833"/>
            <a:ext cx="9577064" cy="3804118"/>
          </a:xfrm>
          <a:prstGeom prst="rect">
            <a:avLst/>
          </a:prstGeom>
          <a:noFill/>
        </p:spPr>
        <p:txBody>
          <a:bodyPr wrap="square" rtlCol="0">
            <a:spAutoFit/>
          </a:bodyPr>
          <a:lstStyle/>
          <a:p>
            <a:pPr>
              <a:lnSpc>
                <a:spcPct val="120000"/>
              </a:lnSpc>
            </a:pPr>
            <a:r>
              <a:rPr lang="zh-CN" altLang="zh-CN" sz="2400" b="1" dirty="0">
                <a:latin typeface="微软雅黑" panose="020B0503020204020204" pitchFamily="34" charset="-122"/>
                <a:ea typeface="微软雅黑" panose="020B0503020204020204" pitchFamily="34" charset="-122"/>
              </a:rPr>
              <a:t>十三、坚定不移全面从严治党，不断提高党的执政能力和领导水平</a:t>
            </a:r>
          </a:p>
          <a:p>
            <a:pPr indent="457200">
              <a:lnSpc>
                <a:spcPct val="120000"/>
              </a:lnSpc>
            </a:pPr>
            <a:endParaRPr lang="en-US" altLang="zh-CN"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新时代党的建设总要求是：</a:t>
            </a:r>
            <a:endParaRPr lang="en-US" altLang="zh-CN" b="1" dirty="0">
              <a:latin typeface="微软雅黑" panose="020B0503020204020204" pitchFamily="34" charset="-122"/>
              <a:ea typeface="微软雅黑" panose="020B0503020204020204" pitchFamily="34" charset="-122"/>
            </a:endParaRPr>
          </a:p>
          <a:p>
            <a:pPr indent="457200">
              <a:lnSpc>
                <a:spcPct val="120000"/>
              </a:lnSpc>
            </a:pPr>
            <a:endParaRPr lang="en-US" altLang="zh-CN"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坚持和加强党的全面领导，坚持党要管党、全面从严治党，以加强党的长期执政能力建设、先进性和纯洁性建设为主线，以党的政治建设为统领，以坚定理想信念宗旨为根基，以调动全党积极性、主动性、创造性为着力点，全面推进党的政治建设、思想建设、组织建设、作风建设、纪律建设，把制度建设贯穿其中，深入推进反腐败斗争，不断提高党的建设质量，把党建设成为始终走在时代前列、人民衷心拥护、勇于自我革命、经得起各种风浪考验、朝气蓬勃的马克思主义执政党。</a:t>
            </a:r>
          </a:p>
          <a:p>
            <a:endParaRPr lang="en-US" altLang="zh-CN" b="1" dirty="0">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xmlns="" id="{BF2B9EFC-AA00-4D0A-9D74-AEE43D7859D3}"/>
              </a:ext>
            </a:extLst>
          </p:cNvPr>
          <p:cNvSpPr txBox="1"/>
          <p:nvPr/>
        </p:nvSpPr>
        <p:spPr>
          <a:xfrm>
            <a:off x="1482874" y="607426"/>
            <a:ext cx="8784976" cy="646331"/>
          </a:xfrm>
          <a:prstGeom prst="rect">
            <a:avLst/>
          </a:prstGeom>
          <a:noFill/>
        </p:spPr>
        <p:txBody>
          <a:bodyPr wrap="square" rtlCol="0">
            <a:spAutoFit/>
          </a:bodyPr>
          <a:lstStyle/>
          <a:p>
            <a:r>
              <a:rPr lang="zh-CN" altLang="en-US" sz="3600" b="1"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pitchFamily="34" charset="-122"/>
                <a:ea typeface="微软雅黑" panose="020B0503020204020204" pitchFamily="34" charset="-122"/>
              </a:rPr>
              <a:t>党的十九大报告中相关论述</a:t>
            </a:r>
          </a:p>
        </p:txBody>
      </p:sp>
    </p:spTree>
    <p:extLst>
      <p:ext uri="{BB962C8B-B14F-4D97-AF65-F5344CB8AC3E}">
        <p14:creationId xmlns:p14="http://schemas.microsoft.com/office/powerpoint/2010/main" xmlns="" val="21221931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98662" y="1268760"/>
            <a:ext cx="9937104" cy="5189113"/>
          </a:xfrm>
          <a:prstGeom prst="rect">
            <a:avLst/>
          </a:prstGeom>
          <a:noFill/>
        </p:spPr>
        <p:txBody>
          <a:bodyPr wrap="square" rtlCol="0">
            <a:spAutoFit/>
          </a:bodyPr>
          <a:lstStyle/>
          <a:p>
            <a:pPr>
              <a:lnSpc>
                <a:spcPct val="120000"/>
              </a:lnSpc>
            </a:pPr>
            <a:r>
              <a:rPr lang="zh-CN" altLang="zh-CN" sz="2400" b="1" dirty="0">
                <a:latin typeface="微软雅黑" panose="020B0503020204020204" pitchFamily="34" charset="-122"/>
                <a:ea typeface="微软雅黑" panose="020B0503020204020204" pitchFamily="34" charset="-122"/>
              </a:rPr>
              <a:t>十三、坚定不移全面从严治党，不断提高党的执政能力和领导水平</a:t>
            </a:r>
          </a:p>
          <a:p>
            <a:pPr indent="457200">
              <a:lnSpc>
                <a:spcPct val="120000"/>
              </a:lnSpc>
            </a:pPr>
            <a:endParaRPr lang="en-US" altLang="zh-CN"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（一）把党的政治建设摆在首位。</a:t>
            </a:r>
            <a:endParaRPr lang="en-US" altLang="zh-CN" b="1" dirty="0">
              <a:latin typeface="微软雅黑" panose="020B0503020204020204" pitchFamily="34" charset="-122"/>
              <a:ea typeface="微软雅黑" panose="020B0503020204020204" pitchFamily="34" charset="-122"/>
            </a:endParaRPr>
          </a:p>
          <a:p>
            <a:pPr indent="457200">
              <a:lnSpc>
                <a:spcPct val="120000"/>
              </a:lnSpc>
            </a:pPr>
            <a:endParaRPr lang="en-US" altLang="zh-CN"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旗帜鲜明讲政治是我们党作为马克思主义政党的根本要求。党的政治建设是党的根本性建设，决定党的建设方向和效果。保证全党服从中央，坚持党中央权威和集中统一领导，是党的政治建设的首要任务。全党要坚定执行党的政治路线，严格遵守政治纪律和政治规矩，在政治立场、政治方向、政治原则、政治道路上同党中央保持高度一致。要尊崇党章，严格执行新形势下党内政治生活若干准则，增强党内政治生活的政治性、时代性、原则性、战斗性，自觉抵制商品交换原则对党内生活的侵蚀，营造风清气正的良好政治生态。完善和落实民主集中制的各项制度，坚持民主基础上的集中和集中指导下的民主相结合，既充分发扬民主，又善于集中统一。弘扬忠诚老实、公道正派、实事求是、清正廉洁等价值观，坚决防止和反对个人主义、分散主义、自由主义、本位主义、好人主义，坚决防止和反对宗派主义、圈子文化、码头文化，坚决反对搞两面派、做两面人。全党同志特别是高级干部要加强党性锻炼，不断提高政治觉悟和政治能力，把对党忠诚、为党分忧、为党尽职、为民造福作为根本政治担当，永葆共产党人政治本色。</a:t>
            </a:r>
            <a:endParaRPr lang="en-US" altLang="zh-CN" b="1" dirty="0">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xmlns="" id="{22DDFE9F-F5C8-412E-89EF-EB42C6FA8D12}"/>
              </a:ext>
            </a:extLst>
          </p:cNvPr>
          <p:cNvSpPr txBox="1"/>
          <p:nvPr/>
        </p:nvSpPr>
        <p:spPr>
          <a:xfrm>
            <a:off x="1482874" y="607426"/>
            <a:ext cx="8784976" cy="646331"/>
          </a:xfrm>
          <a:prstGeom prst="rect">
            <a:avLst/>
          </a:prstGeom>
          <a:noFill/>
        </p:spPr>
        <p:txBody>
          <a:bodyPr wrap="square" rtlCol="0">
            <a:spAutoFit/>
          </a:bodyPr>
          <a:lstStyle/>
          <a:p>
            <a:r>
              <a:rPr lang="zh-CN" altLang="en-US" sz="3600" b="1"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pitchFamily="34" charset="-122"/>
                <a:ea typeface="微软雅黑" panose="020B0503020204020204" pitchFamily="34" charset="-122"/>
              </a:rPr>
              <a:t>党的十九大报告中相关论述</a:t>
            </a:r>
          </a:p>
        </p:txBody>
      </p:sp>
    </p:spTree>
    <p:extLst>
      <p:ext uri="{BB962C8B-B14F-4D97-AF65-F5344CB8AC3E}">
        <p14:creationId xmlns:p14="http://schemas.microsoft.com/office/powerpoint/2010/main" xmlns="" val="21221931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86694" y="1628800"/>
            <a:ext cx="9217024" cy="4191917"/>
          </a:xfrm>
          <a:prstGeom prst="rect">
            <a:avLst/>
          </a:prstGeom>
          <a:noFill/>
        </p:spPr>
        <p:txBody>
          <a:bodyPr wrap="square" rtlCol="0">
            <a:spAutoFit/>
          </a:bodyPr>
          <a:lstStyle/>
          <a:p>
            <a:pPr>
              <a:lnSpc>
                <a:spcPct val="120000"/>
              </a:lnSpc>
            </a:pPr>
            <a:r>
              <a:rPr lang="zh-CN" altLang="zh-CN" sz="2400" b="1" dirty="0">
                <a:latin typeface="微软雅黑" panose="020B0503020204020204" pitchFamily="34" charset="-122"/>
                <a:ea typeface="微软雅黑" panose="020B0503020204020204" pitchFamily="34" charset="-122"/>
              </a:rPr>
              <a:t>十三、坚定不移全面从严治党，不断提高党的执政能力和领导水平</a:t>
            </a:r>
          </a:p>
          <a:p>
            <a:pPr indent="457200">
              <a:lnSpc>
                <a:spcPct val="120000"/>
              </a:lnSpc>
            </a:pPr>
            <a:endParaRPr lang="en-US" altLang="zh-CN"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（二）用新时代中国特色社会主义思想武装全党。</a:t>
            </a:r>
            <a:endParaRPr lang="en-US" altLang="zh-CN" b="1" dirty="0">
              <a:latin typeface="微软雅黑" panose="020B0503020204020204" pitchFamily="34" charset="-122"/>
              <a:ea typeface="微软雅黑" panose="020B0503020204020204" pitchFamily="34" charset="-122"/>
            </a:endParaRPr>
          </a:p>
          <a:p>
            <a:pPr indent="457200">
              <a:lnSpc>
                <a:spcPct val="120000"/>
              </a:lnSpc>
            </a:pPr>
            <a:endParaRPr lang="en-US" altLang="zh-CN"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思想建设是党的基础性建设。革命理想高于天。共产主义远大理想和中国特色社会主义共同理想，是中国共产党人的精神支柱和政治灵魂，也是保持党的团结统一的思想基础。要把坚定理想信念作为党的思想建设的首要任务，教育引导全党牢记党的宗旨，挺起共产党人的精神脊梁，解决好世界观、人生观、价值观这个“总开关”问题，自觉做共产主义远大理想和中国特色社会主义共同理想的坚定信仰者和忠实实践者。弘扬马克思主义学风，推进“两学一做”学习教育常态化制度化，以县处级以上领导干部为重点，在全党开展“不忘初心、牢记使命”主题教育，用党的创新理论武装头脑，推动全党更加自觉地为实现新时代党的历史使命不懈奋斗。</a:t>
            </a:r>
          </a:p>
        </p:txBody>
      </p:sp>
      <p:sp>
        <p:nvSpPr>
          <p:cNvPr id="4" name="文本框 3">
            <a:extLst>
              <a:ext uri="{FF2B5EF4-FFF2-40B4-BE49-F238E27FC236}">
                <a16:creationId xmlns:a16="http://schemas.microsoft.com/office/drawing/2014/main" xmlns="" id="{410E50D7-0E30-4E22-973E-04AE96F7A68E}"/>
              </a:ext>
            </a:extLst>
          </p:cNvPr>
          <p:cNvSpPr txBox="1"/>
          <p:nvPr/>
        </p:nvSpPr>
        <p:spPr>
          <a:xfrm>
            <a:off x="1482874" y="607426"/>
            <a:ext cx="8784976" cy="646331"/>
          </a:xfrm>
          <a:prstGeom prst="rect">
            <a:avLst/>
          </a:prstGeom>
          <a:noFill/>
        </p:spPr>
        <p:txBody>
          <a:bodyPr wrap="square" rtlCol="0">
            <a:spAutoFit/>
          </a:bodyPr>
          <a:lstStyle/>
          <a:p>
            <a:r>
              <a:rPr lang="zh-CN" altLang="en-US" sz="3600" b="1"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pitchFamily="34" charset="-122"/>
                <a:ea typeface="微软雅黑" panose="020B0503020204020204" pitchFamily="34" charset="-122"/>
              </a:rPr>
              <a:t>党的十九大报告中相关论述</a:t>
            </a:r>
          </a:p>
        </p:txBody>
      </p:sp>
    </p:spTree>
    <p:extLst>
      <p:ext uri="{BB962C8B-B14F-4D97-AF65-F5344CB8AC3E}">
        <p14:creationId xmlns:p14="http://schemas.microsoft.com/office/powerpoint/2010/main" xmlns="" val="21221931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86694" y="1556792"/>
            <a:ext cx="9217024" cy="5115246"/>
          </a:xfrm>
          <a:prstGeom prst="rect">
            <a:avLst/>
          </a:prstGeom>
          <a:noFill/>
        </p:spPr>
        <p:txBody>
          <a:bodyPr wrap="square" rtlCol="0">
            <a:spAutoFit/>
          </a:bodyPr>
          <a:lstStyle/>
          <a:p>
            <a:r>
              <a:rPr lang="zh-CN" altLang="zh-CN" sz="2400" b="1" dirty="0">
                <a:latin typeface="微软雅黑" panose="020B0503020204020204" pitchFamily="34" charset="-122"/>
                <a:ea typeface="微软雅黑" panose="020B0503020204020204" pitchFamily="34" charset="-122"/>
              </a:rPr>
              <a:t>十三、坚定不移全面从严治党，不断提高党的执政能力和领导水平</a:t>
            </a:r>
          </a:p>
          <a:p>
            <a:pPr indent="457200">
              <a:lnSpc>
                <a:spcPct val="120000"/>
              </a:lnSpc>
            </a:pPr>
            <a:endParaRPr lang="en-US" altLang="zh-CN"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（三）建设高素质专业化干部队伍。</a:t>
            </a:r>
            <a:endParaRPr lang="en-US" altLang="zh-CN" b="1" dirty="0">
              <a:latin typeface="微软雅黑" panose="020B0503020204020204" pitchFamily="34" charset="-122"/>
              <a:ea typeface="微软雅黑" panose="020B0503020204020204" pitchFamily="34" charset="-122"/>
            </a:endParaRPr>
          </a:p>
          <a:p>
            <a:pPr indent="457200">
              <a:lnSpc>
                <a:spcPct val="120000"/>
              </a:lnSpc>
            </a:pPr>
            <a:endParaRPr lang="en-US" altLang="zh-CN"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党的干部是党和国家事业的中坚力量。要坚持党管干部原则，坚持德才兼备、以德为先，坚持五湖四海、任人唯贤，坚持事业为上、公道正派，把好干部标准落到实处。坚持正确选人用人导向，匡正选人用人风气，突出政治标准，提拔重用牢固树立“四个意识”和“四个自信”、坚决维护党中央权威、全面贯彻执行党的理论和路线方针政策、忠诚干净担当的干部，选优配强各级领导班子。注重培养专业能力、专业精神，增强干部队伍适应新时代中国特色社会主义发展要求的能力。大力发现储备年轻干部，注重在基层一线和困难艰苦的地方培养锻炼年轻干部，源源不断选拔使用经过实践考验的优秀年轻干部。统筹做好培养选拔女干部、少数民族干部和党外干部工作。认真做好离退休干部工作。坚持严管和厚爱结合、激励和约束并重，完善干部考核评价机制，建立激励机制和容错纠错机制，旗帜鲜明为那些敢于担当、踏实做事、不谋私利的干部撑腰鼓劲。各级党组织要关心爱护基层干部，主动为他们排忧解难。</a:t>
            </a:r>
          </a:p>
        </p:txBody>
      </p:sp>
      <p:sp>
        <p:nvSpPr>
          <p:cNvPr id="4" name="文本框 3">
            <a:extLst>
              <a:ext uri="{FF2B5EF4-FFF2-40B4-BE49-F238E27FC236}">
                <a16:creationId xmlns:a16="http://schemas.microsoft.com/office/drawing/2014/main" xmlns="" id="{D9040F09-D86B-45E2-BE5C-801458A75811}"/>
              </a:ext>
            </a:extLst>
          </p:cNvPr>
          <p:cNvSpPr txBox="1"/>
          <p:nvPr/>
        </p:nvSpPr>
        <p:spPr>
          <a:xfrm>
            <a:off x="1482874" y="607426"/>
            <a:ext cx="8784976" cy="646331"/>
          </a:xfrm>
          <a:prstGeom prst="rect">
            <a:avLst/>
          </a:prstGeom>
          <a:noFill/>
        </p:spPr>
        <p:txBody>
          <a:bodyPr wrap="square" rtlCol="0">
            <a:spAutoFit/>
          </a:bodyPr>
          <a:lstStyle/>
          <a:p>
            <a:r>
              <a:rPr lang="zh-CN" altLang="en-US" sz="3600" b="1"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pitchFamily="34" charset="-122"/>
                <a:ea typeface="微软雅黑" panose="020B0503020204020204" pitchFamily="34" charset="-122"/>
              </a:rPr>
              <a:t>党的十九大报告中相关论述</a:t>
            </a:r>
          </a:p>
        </p:txBody>
      </p:sp>
    </p:spTree>
    <p:extLst>
      <p:ext uri="{BB962C8B-B14F-4D97-AF65-F5344CB8AC3E}">
        <p14:creationId xmlns:p14="http://schemas.microsoft.com/office/powerpoint/2010/main" xmlns="" val="21221931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86694" y="1916833"/>
            <a:ext cx="9217024" cy="3330142"/>
          </a:xfrm>
          <a:prstGeom prst="rect">
            <a:avLst/>
          </a:prstGeom>
          <a:noFill/>
        </p:spPr>
        <p:txBody>
          <a:bodyPr wrap="square" rtlCol="0">
            <a:spAutoFit/>
          </a:bodyPr>
          <a:lstStyle/>
          <a:p>
            <a:r>
              <a:rPr lang="zh-CN" altLang="zh-CN" sz="2400" b="1" dirty="0">
                <a:latin typeface="微软雅黑" panose="020B0503020204020204" pitchFamily="34" charset="-122"/>
                <a:ea typeface="微软雅黑" panose="020B0503020204020204" pitchFamily="34" charset="-122"/>
              </a:rPr>
              <a:t>十三、坚定不移全面从严治党，不断提高党的执政能力和领导水平</a:t>
            </a:r>
          </a:p>
          <a:p>
            <a:pPr indent="457200">
              <a:lnSpc>
                <a:spcPct val="120000"/>
              </a:lnSpc>
            </a:pPr>
            <a:endParaRPr lang="en-US" altLang="zh-CN" sz="1600"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（三）建设高素质专业化干部队伍。</a:t>
            </a:r>
            <a:endParaRPr lang="en-US" altLang="zh-CN" sz="1600" b="1" dirty="0">
              <a:latin typeface="微软雅黑" panose="020B0503020204020204" pitchFamily="34" charset="-122"/>
              <a:ea typeface="微软雅黑" panose="020B0503020204020204" pitchFamily="34" charset="-122"/>
            </a:endParaRPr>
          </a:p>
          <a:p>
            <a:endParaRPr lang="en-US" altLang="zh-CN" sz="1600" b="1" dirty="0">
              <a:latin typeface="微软雅黑" panose="020B0503020204020204" pitchFamily="34" charset="-122"/>
              <a:ea typeface="微软雅黑" panose="020B0503020204020204" pitchFamily="34" charset="-122"/>
            </a:endParaRPr>
          </a:p>
          <a:p>
            <a:pPr indent="457200">
              <a:lnSpc>
                <a:spcPct val="120000"/>
              </a:lnSpc>
            </a:pPr>
            <a:r>
              <a:rPr lang="zh-CN" altLang="zh-CN" b="1" dirty="0">
                <a:latin typeface="微软雅黑" panose="020B0503020204020204" pitchFamily="34" charset="-122"/>
                <a:ea typeface="微软雅黑" panose="020B0503020204020204" pitchFamily="34" charset="-122"/>
              </a:rPr>
              <a:t>人才是实现民族振兴、赢得国际竞争主动的战略资源。要坚持党管人才原则，聚天下英才而用之，加快建设人才强国。实行更加积极、更加开放、更加有效的人才政策，以识才的慧眼、爱才的诚意、用才的胆识、容才的雅量、聚才的良方，把党内和党外、国内和国外各方面优秀人才集聚到党和人民的伟大奋斗中来，鼓励引导人才向边远贫困地区、边疆民族地区、革命老区和基层一线流动，努力形成人人渴望成才、人人努力成才、人人皆可成才、人人尽展其才的良好局面，让各类人才的创造活力竞相迸发、聪明才智充分涌流。</a:t>
            </a:r>
          </a:p>
        </p:txBody>
      </p:sp>
      <p:sp>
        <p:nvSpPr>
          <p:cNvPr id="4" name="文本框 3">
            <a:extLst>
              <a:ext uri="{FF2B5EF4-FFF2-40B4-BE49-F238E27FC236}">
                <a16:creationId xmlns:a16="http://schemas.microsoft.com/office/drawing/2014/main" xmlns="" id="{D9040F09-D86B-45E2-BE5C-801458A75811}"/>
              </a:ext>
            </a:extLst>
          </p:cNvPr>
          <p:cNvSpPr txBox="1"/>
          <p:nvPr/>
        </p:nvSpPr>
        <p:spPr>
          <a:xfrm>
            <a:off x="1482874" y="607426"/>
            <a:ext cx="8784976" cy="646331"/>
          </a:xfrm>
          <a:prstGeom prst="rect">
            <a:avLst/>
          </a:prstGeom>
          <a:noFill/>
        </p:spPr>
        <p:txBody>
          <a:bodyPr wrap="square" rtlCol="0">
            <a:spAutoFit/>
          </a:bodyPr>
          <a:lstStyle/>
          <a:p>
            <a:r>
              <a:rPr lang="zh-CN" altLang="en-US" sz="3600" b="1"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pitchFamily="34" charset="-122"/>
                <a:ea typeface="微软雅黑" panose="020B0503020204020204" pitchFamily="34" charset="-122"/>
              </a:rPr>
              <a:t>党的十九大报告中相关论述</a:t>
            </a:r>
          </a:p>
        </p:txBody>
      </p:sp>
    </p:spTree>
    <p:extLst>
      <p:ext uri="{BB962C8B-B14F-4D97-AF65-F5344CB8AC3E}">
        <p14:creationId xmlns:p14="http://schemas.microsoft.com/office/powerpoint/2010/main" xmlns="" val="5690252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9050">
          <a:solidFill>
            <a:schemeClr val="bg1">
              <a:lumMod val="50000"/>
            </a:schemeClr>
          </a:solidFill>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5326</TotalTime>
  <Words>6156</Words>
  <Application>Microsoft Office PowerPoint</Application>
  <PresentationFormat>自定义</PresentationFormat>
  <Paragraphs>123</Paragraphs>
  <Slides>22</Slides>
  <Notes>2</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22</vt:i4>
      </vt:variant>
    </vt:vector>
  </HeadingPairs>
  <TitlesOfParts>
    <vt:vector size="27" baseType="lpstr">
      <vt:lpstr>Arial</vt:lpstr>
      <vt:lpstr>宋体</vt:lpstr>
      <vt:lpstr>微软雅黑</vt:lpstr>
      <vt:lpstr>Calibri</vt: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杨瑞强</dc:creator>
  <cp:lastModifiedBy>Administrator</cp:lastModifiedBy>
  <cp:revision>3868</cp:revision>
  <cp:lastPrinted>2113-01-01T00:00:00Z</cp:lastPrinted>
  <dcterms:created xsi:type="dcterms:W3CDTF">2014-09-29T02:57:00Z</dcterms:created>
  <dcterms:modified xsi:type="dcterms:W3CDTF">2017-11-16T08:19:10Z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KSOProductBuildVer">
    <vt:lpwstr>2052-10.1.0.6030</vt:lpwstr>
  </property>
</Properties>
</file>