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94" r:id="rId3"/>
    <p:sldId id="258" r:id="rId4"/>
    <p:sldId id="277" r:id="rId5"/>
    <p:sldId id="259" r:id="rId6"/>
    <p:sldId id="278" r:id="rId7"/>
    <p:sldId id="263" r:id="rId8"/>
    <p:sldId id="279" r:id="rId9"/>
    <p:sldId id="266" r:id="rId10"/>
    <p:sldId id="283" r:id="rId11"/>
    <p:sldId id="284" r:id="rId12"/>
    <p:sldId id="285" r:id="rId13"/>
    <p:sldId id="286" r:id="rId14"/>
    <p:sldId id="288" r:id="rId15"/>
    <p:sldId id="289" r:id="rId16"/>
    <p:sldId id="290" r:id="rId17"/>
    <p:sldId id="280" r:id="rId18"/>
    <p:sldId id="269" r:id="rId19"/>
    <p:sldId id="291" r:id="rId20"/>
    <p:sldId id="292" r:id="rId21"/>
    <p:sldId id="293"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1C1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5" d="100"/>
          <a:sy n="65" d="100"/>
        </p:scale>
        <p:origin x="-918"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478430-AB08-427E-BD5A-87914AF6170A}" type="datetimeFigureOut">
              <a:rPr lang="zh-CN" altLang="en-US" smtClean="0"/>
              <a:pPr/>
              <a:t>2018/5/14 Monday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15D0A-FA29-4EB9-91C6-A56CB195785E}" type="slidenum">
              <a:rPr lang="zh-CN" altLang="en-US" smtClean="0"/>
              <a:pPr/>
              <a:t>‹#›</a:t>
            </a:fld>
            <a:endParaRPr lang="zh-CN" altLang="en-US"/>
          </a:p>
        </p:txBody>
      </p:sp>
    </p:spTree>
    <p:extLst>
      <p:ext uri="{BB962C8B-B14F-4D97-AF65-F5344CB8AC3E}">
        <p14:creationId xmlns:p14="http://schemas.microsoft.com/office/powerpoint/2010/main" xmlns="" val="3506580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xfrm>
            <a:off x="2719388" y="508000"/>
            <a:ext cx="4503737" cy="25336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50180"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1F7886B4-8566-4D34-899C-3A4B199DCEA4}" type="slidenum">
              <a:rPr lang="zh-CN" altLang="en-US" smtClean="0">
                <a:ea typeface="微软雅黑" pitchFamily="34" charset="-122"/>
              </a:rPr>
              <a:pPr eaLnBrk="1" hangingPunct="1"/>
              <a:t>4</a:t>
            </a:fld>
            <a:endParaRPr lang="zh-CN" altLang="en-US">
              <a:ea typeface="微软雅黑" pitchFamily="34" charset="-122"/>
            </a:endParaRPr>
          </a:p>
        </p:txBody>
      </p:sp>
    </p:spTree>
    <p:extLst>
      <p:ext uri="{BB962C8B-B14F-4D97-AF65-F5344CB8AC3E}">
        <p14:creationId xmlns:p14="http://schemas.microsoft.com/office/powerpoint/2010/main" xmlns="" val="606141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xfrm>
            <a:off x="2719388" y="508000"/>
            <a:ext cx="4503737" cy="25336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50180"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1F7886B4-8566-4D34-899C-3A4B199DCEA4}" type="slidenum">
              <a:rPr lang="zh-CN" altLang="en-US" smtClean="0">
                <a:ea typeface="微软雅黑" pitchFamily="34" charset="-122"/>
              </a:rPr>
              <a:pPr eaLnBrk="1" hangingPunct="1"/>
              <a:t>6</a:t>
            </a:fld>
            <a:endParaRPr lang="zh-CN" altLang="en-US">
              <a:ea typeface="微软雅黑" pitchFamily="34" charset="-122"/>
            </a:endParaRPr>
          </a:p>
        </p:txBody>
      </p:sp>
    </p:spTree>
    <p:extLst>
      <p:ext uri="{BB962C8B-B14F-4D97-AF65-F5344CB8AC3E}">
        <p14:creationId xmlns:p14="http://schemas.microsoft.com/office/powerpoint/2010/main" xmlns="" val="3068099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xfrm>
            <a:off x="2719388" y="508000"/>
            <a:ext cx="4503737" cy="25336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50180"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1F7886B4-8566-4D34-899C-3A4B199DCEA4}" type="slidenum">
              <a:rPr lang="zh-CN" altLang="en-US" smtClean="0">
                <a:ea typeface="微软雅黑" pitchFamily="34" charset="-122"/>
              </a:rPr>
              <a:pPr eaLnBrk="1" hangingPunct="1"/>
              <a:t>8</a:t>
            </a:fld>
            <a:endParaRPr lang="zh-CN" altLang="en-US">
              <a:ea typeface="微软雅黑" pitchFamily="34" charset="-122"/>
            </a:endParaRPr>
          </a:p>
        </p:txBody>
      </p:sp>
    </p:spTree>
    <p:extLst>
      <p:ext uri="{BB962C8B-B14F-4D97-AF65-F5344CB8AC3E}">
        <p14:creationId xmlns:p14="http://schemas.microsoft.com/office/powerpoint/2010/main" xmlns="" val="3216004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xfrm>
            <a:off x="2719388" y="508000"/>
            <a:ext cx="4503737" cy="25336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50180"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1F7886B4-8566-4D34-899C-3A4B199DCEA4}" type="slidenum">
              <a:rPr lang="zh-CN" altLang="en-US" smtClean="0">
                <a:ea typeface="微软雅黑" pitchFamily="34" charset="-122"/>
              </a:rPr>
              <a:pPr eaLnBrk="1" hangingPunct="1"/>
              <a:t>17</a:t>
            </a:fld>
            <a:endParaRPr lang="zh-CN" altLang="en-US">
              <a:ea typeface="微软雅黑" pitchFamily="34" charset="-122"/>
            </a:endParaRPr>
          </a:p>
        </p:txBody>
      </p:sp>
    </p:spTree>
    <p:extLst>
      <p:ext uri="{BB962C8B-B14F-4D97-AF65-F5344CB8AC3E}">
        <p14:creationId xmlns:p14="http://schemas.microsoft.com/office/powerpoint/2010/main" xmlns="" val="3385939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xfrm>
            <a:off x="2719388" y="508000"/>
            <a:ext cx="4503737" cy="25336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50180"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1F7886B4-8566-4D34-899C-3A4B199DCEA4}" type="slidenum">
              <a:rPr lang="zh-CN" altLang="en-US" smtClean="0">
                <a:ea typeface="微软雅黑" pitchFamily="34" charset="-122"/>
              </a:rPr>
              <a:pPr eaLnBrk="1" hangingPunct="1"/>
              <a:t>22</a:t>
            </a:fld>
            <a:endParaRPr lang="zh-CN" altLang="en-US">
              <a:ea typeface="微软雅黑" pitchFamily="34" charset="-122"/>
            </a:endParaRPr>
          </a:p>
        </p:txBody>
      </p:sp>
    </p:spTree>
    <p:extLst>
      <p:ext uri="{BB962C8B-B14F-4D97-AF65-F5344CB8AC3E}">
        <p14:creationId xmlns:p14="http://schemas.microsoft.com/office/powerpoint/2010/main" xmlns="" val="2112676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3B485A0-6060-4B8F-84A0-4CA23D33B95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67EE35A8-5908-4F9C-840C-4D5A16A1FC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FA82174E-4802-425D-AB0E-188022E509D6}"/>
              </a:ext>
            </a:extLst>
          </p:cNvPr>
          <p:cNvSpPr>
            <a:spLocks noGrp="1"/>
          </p:cNvSpPr>
          <p:nvPr>
            <p:ph type="dt" sz="half" idx="10"/>
          </p:nvPr>
        </p:nvSpPr>
        <p:spPr/>
        <p:txBody>
          <a:bodyPr/>
          <a:lstStyle/>
          <a:p>
            <a:fld id="{888DA82E-099E-4381-8BF9-A1955F5EC042}" type="datetimeFigureOut">
              <a:rPr lang="zh-CN" altLang="en-US" smtClean="0"/>
              <a:pPr/>
              <a:t>2018/5/14 Monday</a:t>
            </a:fld>
            <a:endParaRPr lang="zh-CN" altLang="en-US"/>
          </a:p>
        </p:txBody>
      </p:sp>
      <p:sp>
        <p:nvSpPr>
          <p:cNvPr id="5" name="页脚占位符 4">
            <a:extLst>
              <a:ext uri="{FF2B5EF4-FFF2-40B4-BE49-F238E27FC236}">
                <a16:creationId xmlns:a16="http://schemas.microsoft.com/office/drawing/2014/main" xmlns="" id="{1BCA5917-E9D2-48B7-AEA5-6DF82247214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EE07B953-FFE4-45C5-9CE5-2A77AE671DFE}"/>
              </a:ext>
            </a:extLst>
          </p:cNvPr>
          <p:cNvSpPr>
            <a:spLocks noGrp="1"/>
          </p:cNvSpPr>
          <p:nvPr>
            <p:ph type="sldNum" sz="quarter" idx="12"/>
          </p:nvPr>
        </p:nvSpPr>
        <p:spPr/>
        <p:txBody>
          <a:bodyPr/>
          <a:lstStyle/>
          <a:p>
            <a:fld id="{5E6D4097-BB06-406A-9FAF-0BC16DF42489}" type="slidenum">
              <a:rPr lang="zh-CN" altLang="en-US" smtClean="0"/>
              <a:pPr/>
              <a:t>‹#›</a:t>
            </a:fld>
            <a:endParaRPr lang="zh-CN" altLang="en-US"/>
          </a:p>
        </p:txBody>
      </p:sp>
    </p:spTree>
    <p:extLst>
      <p:ext uri="{BB962C8B-B14F-4D97-AF65-F5344CB8AC3E}">
        <p14:creationId xmlns:p14="http://schemas.microsoft.com/office/powerpoint/2010/main" xmlns="" val="4032505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6D1F0FE-1884-428D-93D5-F102C6C1116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041BB95A-F8CF-4E52-BDE5-648564A09E3E}"/>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BAB7EC9F-0F79-4D37-B67C-1B57AF8EB394}"/>
              </a:ext>
            </a:extLst>
          </p:cNvPr>
          <p:cNvSpPr>
            <a:spLocks noGrp="1"/>
          </p:cNvSpPr>
          <p:nvPr>
            <p:ph type="dt" sz="half" idx="10"/>
          </p:nvPr>
        </p:nvSpPr>
        <p:spPr/>
        <p:txBody>
          <a:bodyPr/>
          <a:lstStyle/>
          <a:p>
            <a:fld id="{888DA82E-099E-4381-8BF9-A1955F5EC042}" type="datetimeFigureOut">
              <a:rPr lang="zh-CN" altLang="en-US" smtClean="0"/>
              <a:pPr/>
              <a:t>2018/5/14 Monday</a:t>
            </a:fld>
            <a:endParaRPr lang="zh-CN" altLang="en-US"/>
          </a:p>
        </p:txBody>
      </p:sp>
      <p:sp>
        <p:nvSpPr>
          <p:cNvPr id="5" name="页脚占位符 4">
            <a:extLst>
              <a:ext uri="{FF2B5EF4-FFF2-40B4-BE49-F238E27FC236}">
                <a16:creationId xmlns:a16="http://schemas.microsoft.com/office/drawing/2014/main" xmlns="" id="{07BD62DD-245B-400D-BB1D-4C69E35CD7E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51279B20-EE2F-4D97-9FE8-E21CBD26E1B3}"/>
              </a:ext>
            </a:extLst>
          </p:cNvPr>
          <p:cNvSpPr>
            <a:spLocks noGrp="1"/>
          </p:cNvSpPr>
          <p:nvPr>
            <p:ph type="sldNum" sz="quarter" idx="12"/>
          </p:nvPr>
        </p:nvSpPr>
        <p:spPr/>
        <p:txBody>
          <a:bodyPr/>
          <a:lstStyle/>
          <a:p>
            <a:fld id="{5E6D4097-BB06-406A-9FAF-0BC16DF42489}" type="slidenum">
              <a:rPr lang="zh-CN" altLang="en-US" smtClean="0"/>
              <a:pPr/>
              <a:t>‹#›</a:t>
            </a:fld>
            <a:endParaRPr lang="zh-CN" altLang="en-US"/>
          </a:p>
        </p:txBody>
      </p:sp>
    </p:spTree>
    <p:extLst>
      <p:ext uri="{BB962C8B-B14F-4D97-AF65-F5344CB8AC3E}">
        <p14:creationId xmlns:p14="http://schemas.microsoft.com/office/powerpoint/2010/main" xmlns="" val="780970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FAA6B523-B4BD-44FC-A3D1-7FF976D2725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267E3654-3211-4D08-BBDD-4B197D2D8733}"/>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358E42CD-4370-4F39-BAB4-16D745A89AB8}"/>
              </a:ext>
            </a:extLst>
          </p:cNvPr>
          <p:cNvSpPr>
            <a:spLocks noGrp="1"/>
          </p:cNvSpPr>
          <p:nvPr>
            <p:ph type="dt" sz="half" idx="10"/>
          </p:nvPr>
        </p:nvSpPr>
        <p:spPr/>
        <p:txBody>
          <a:bodyPr/>
          <a:lstStyle/>
          <a:p>
            <a:fld id="{888DA82E-099E-4381-8BF9-A1955F5EC042}" type="datetimeFigureOut">
              <a:rPr lang="zh-CN" altLang="en-US" smtClean="0"/>
              <a:pPr/>
              <a:t>2018/5/14 Monday</a:t>
            </a:fld>
            <a:endParaRPr lang="zh-CN" altLang="en-US"/>
          </a:p>
        </p:txBody>
      </p:sp>
      <p:sp>
        <p:nvSpPr>
          <p:cNvPr id="5" name="页脚占位符 4">
            <a:extLst>
              <a:ext uri="{FF2B5EF4-FFF2-40B4-BE49-F238E27FC236}">
                <a16:creationId xmlns:a16="http://schemas.microsoft.com/office/drawing/2014/main" xmlns="" id="{8BEDE4E8-F29C-4AF9-9A2A-92B34250446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B5A0C84B-3481-4122-99E5-1301CE12F122}"/>
              </a:ext>
            </a:extLst>
          </p:cNvPr>
          <p:cNvSpPr>
            <a:spLocks noGrp="1"/>
          </p:cNvSpPr>
          <p:nvPr>
            <p:ph type="sldNum" sz="quarter" idx="12"/>
          </p:nvPr>
        </p:nvSpPr>
        <p:spPr/>
        <p:txBody>
          <a:bodyPr/>
          <a:lstStyle/>
          <a:p>
            <a:fld id="{5E6D4097-BB06-406A-9FAF-0BC16DF42489}" type="slidenum">
              <a:rPr lang="zh-CN" altLang="en-US" smtClean="0"/>
              <a:pPr/>
              <a:t>‹#›</a:t>
            </a:fld>
            <a:endParaRPr lang="zh-CN" altLang="en-US"/>
          </a:p>
        </p:txBody>
      </p:sp>
    </p:spTree>
    <p:extLst>
      <p:ext uri="{BB962C8B-B14F-4D97-AF65-F5344CB8AC3E}">
        <p14:creationId xmlns:p14="http://schemas.microsoft.com/office/powerpoint/2010/main" xmlns="" val="541469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96776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FC7C45D-8A55-4753-92F9-638D2AEB7DB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F6653961-F3C1-4275-8984-C4CAC067192F}"/>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85A81C0F-C50E-4D66-93A4-8FDAAC77BFBE}"/>
              </a:ext>
            </a:extLst>
          </p:cNvPr>
          <p:cNvSpPr>
            <a:spLocks noGrp="1"/>
          </p:cNvSpPr>
          <p:nvPr>
            <p:ph type="dt" sz="half" idx="10"/>
          </p:nvPr>
        </p:nvSpPr>
        <p:spPr/>
        <p:txBody>
          <a:bodyPr/>
          <a:lstStyle/>
          <a:p>
            <a:fld id="{888DA82E-099E-4381-8BF9-A1955F5EC042}" type="datetimeFigureOut">
              <a:rPr lang="zh-CN" altLang="en-US" smtClean="0"/>
              <a:pPr/>
              <a:t>2018/5/14 Monday</a:t>
            </a:fld>
            <a:endParaRPr lang="zh-CN" altLang="en-US"/>
          </a:p>
        </p:txBody>
      </p:sp>
      <p:sp>
        <p:nvSpPr>
          <p:cNvPr id="5" name="页脚占位符 4">
            <a:extLst>
              <a:ext uri="{FF2B5EF4-FFF2-40B4-BE49-F238E27FC236}">
                <a16:creationId xmlns:a16="http://schemas.microsoft.com/office/drawing/2014/main" xmlns="" id="{461A2133-83F3-4C59-9A08-92279E39DAA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D233EEAF-0638-446B-85A8-EB005268EF8E}"/>
              </a:ext>
            </a:extLst>
          </p:cNvPr>
          <p:cNvSpPr>
            <a:spLocks noGrp="1"/>
          </p:cNvSpPr>
          <p:nvPr>
            <p:ph type="sldNum" sz="quarter" idx="12"/>
          </p:nvPr>
        </p:nvSpPr>
        <p:spPr/>
        <p:txBody>
          <a:bodyPr/>
          <a:lstStyle/>
          <a:p>
            <a:fld id="{5E6D4097-BB06-406A-9FAF-0BC16DF42489}" type="slidenum">
              <a:rPr lang="zh-CN" altLang="en-US" smtClean="0"/>
              <a:pPr/>
              <a:t>‹#›</a:t>
            </a:fld>
            <a:endParaRPr lang="zh-CN" altLang="en-US"/>
          </a:p>
        </p:txBody>
      </p:sp>
    </p:spTree>
    <p:extLst>
      <p:ext uri="{BB962C8B-B14F-4D97-AF65-F5344CB8AC3E}">
        <p14:creationId xmlns:p14="http://schemas.microsoft.com/office/powerpoint/2010/main" xmlns="" val="1573148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708F7A7-B641-40CD-9524-661D3F1B230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760AD838-FE0F-4630-8229-3248D061A9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7B67A315-74A9-4CE8-A291-DC572BC49F14}"/>
              </a:ext>
            </a:extLst>
          </p:cNvPr>
          <p:cNvSpPr>
            <a:spLocks noGrp="1"/>
          </p:cNvSpPr>
          <p:nvPr>
            <p:ph type="dt" sz="half" idx="10"/>
          </p:nvPr>
        </p:nvSpPr>
        <p:spPr/>
        <p:txBody>
          <a:bodyPr/>
          <a:lstStyle/>
          <a:p>
            <a:fld id="{888DA82E-099E-4381-8BF9-A1955F5EC042}" type="datetimeFigureOut">
              <a:rPr lang="zh-CN" altLang="en-US" smtClean="0"/>
              <a:pPr/>
              <a:t>2018/5/14 Monday</a:t>
            </a:fld>
            <a:endParaRPr lang="zh-CN" altLang="en-US"/>
          </a:p>
        </p:txBody>
      </p:sp>
      <p:sp>
        <p:nvSpPr>
          <p:cNvPr id="5" name="页脚占位符 4">
            <a:extLst>
              <a:ext uri="{FF2B5EF4-FFF2-40B4-BE49-F238E27FC236}">
                <a16:creationId xmlns:a16="http://schemas.microsoft.com/office/drawing/2014/main" xmlns="" id="{EB547B93-3102-4FAE-B3B0-66DB8515B99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433D1759-8365-4E7B-B93A-5C38422D640C}"/>
              </a:ext>
            </a:extLst>
          </p:cNvPr>
          <p:cNvSpPr>
            <a:spLocks noGrp="1"/>
          </p:cNvSpPr>
          <p:nvPr>
            <p:ph type="sldNum" sz="quarter" idx="12"/>
          </p:nvPr>
        </p:nvSpPr>
        <p:spPr/>
        <p:txBody>
          <a:bodyPr/>
          <a:lstStyle/>
          <a:p>
            <a:fld id="{5E6D4097-BB06-406A-9FAF-0BC16DF42489}" type="slidenum">
              <a:rPr lang="zh-CN" altLang="en-US" smtClean="0"/>
              <a:pPr/>
              <a:t>‹#›</a:t>
            </a:fld>
            <a:endParaRPr lang="zh-CN" altLang="en-US"/>
          </a:p>
        </p:txBody>
      </p:sp>
    </p:spTree>
    <p:extLst>
      <p:ext uri="{BB962C8B-B14F-4D97-AF65-F5344CB8AC3E}">
        <p14:creationId xmlns:p14="http://schemas.microsoft.com/office/powerpoint/2010/main" xmlns="" val="2880303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17A4AA2-7C1E-464C-B55E-4ECB940032D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D20D6C65-765B-40EE-AB64-F6DDE8559F5A}"/>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103C497B-5D25-4CEF-8366-10458835C34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36B23943-D823-41D7-808E-3F5C6B9ED575}"/>
              </a:ext>
            </a:extLst>
          </p:cNvPr>
          <p:cNvSpPr>
            <a:spLocks noGrp="1"/>
          </p:cNvSpPr>
          <p:nvPr>
            <p:ph type="dt" sz="half" idx="10"/>
          </p:nvPr>
        </p:nvSpPr>
        <p:spPr/>
        <p:txBody>
          <a:bodyPr/>
          <a:lstStyle/>
          <a:p>
            <a:fld id="{888DA82E-099E-4381-8BF9-A1955F5EC042}" type="datetimeFigureOut">
              <a:rPr lang="zh-CN" altLang="en-US" smtClean="0"/>
              <a:pPr/>
              <a:t>2018/5/14 Monday</a:t>
            </a:fld>
            <a:endParaRPr lang="zh-CN" altLang="en-US"/>
          </a:p>
        </p:txBody>
      </p:sp>
      <p:sp>
        <p:nvSpPr>
          <p:cNvPr id="6" name="页脚占位符 5">
            <a:extLst>
              <a:ext uri="{FF2B5EF4-FFF2-40B4-BE49-F238E27FC236}">
                <a16:creationId xmlns:a16="http://schemas.microsoft.com/office/drawing/2014/main" xmlns="" id="{4AB1F03D-0D41-4AD4-AB8E-2763A0ECEF5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23B33627-9652-4215-BEF8-F68A4F78C069}"/>
              </a:ext>
            </a:extLst>
          </p:cNvPr>
          <p:cNvSpPr>
            <a:spLocks noGrp="1"/>
          </p:cNvSpPr>
          <p:nvPr>
            <p:ph type="sldNum" sz="quarter" idx="12"/>
          </p:nvPr>
        </p:nvSpPr>
        <p:spPr/>
        <p:txBody>
          <a:bodyPr/>
          <a:lstStyle/>
          <a:p>
            <a:fld id="{5E6D4097-BB06-406A-9FAF-0BC16DF42489}" type="slidenum">
              <a:rPr lang="zh-CN" altLang="en-US" smtClean="0"/>
              <a:pPr/>
              <a:t>‹#›</a:t>
            </a:fld>
            <a:endParaRPr lang="zh-CN" altLang="en-US"/>
          </a:p>
        </p:txBody>
      </p:sp>
    </p:spTree>
    <p:extLst>
      <p:ext uri="{BB962C8B-B14F-4D97-AF65-F5344CB8AC3E}">
        <p14:creationId xmlns:p14="http://schemas.microsoft.com/office/powerpoint/2010/main" xmlns="" val="2006027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631B0A5-EF57-4B0B-B696-68B572E6A41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F3221765-268C-4601-8A00-2A055DB0E6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2B17A447-DF34-43FA-B5AE-A19AAD7B859C}"/>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00F239E6-5620-4AC8-958A-BB94D0D277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5A0365C0-530C-4FA7-91F0-EF8EF7454EA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758F775A-59BA-4ACC-BE26-BD8EAABB9992}"/>
              </a:ext>
            </a:extLst>
          </p:cNvPr>
          <p:cNvSpPr>
            <a:spLocks noGrp="1"/>
          </p:cNvSpPr>
          <p:nvPr>
            <p:ph type="dt" sz="half" idx="10"/>
          </p:nvPr>
        </p:nvSpPr>
        <p:spPr/>
        <p:txBody>
          <a:bodyPr/>
          <a:lstStyle/>
          <a:p>
            <a:fld id="{888DA82E-099E-4381-8BF9-A1955F5EC042}" type="datetimeFigureOut">
              <a:rPr lang="zh-CN" altLang="en-US" smtClean="0"/>
              <a:pPr/>
              <a:t>2018/5/14 Monday</a:t>
            </a:fld>
            <a:endParaRPr lang="zh-CN" altLang="en-US"/>
          </a:p>
        </p:txBody>
      </p:sp>
      <p:sp>
        <p:nvSpPr>
          <p:cNvPr id="8" name="页脚占位符 7">
            <a:extLst>
              <a:ext uri="{FF2B5EF4-FFF2-40B4-BE49-F238E27FC236}">
                <a16:creationId xmlns:a16="http://schemas.microsoft.com/office/drawing/2014/main" xmlns="" id="{800FDCAC-347B-4D09-9741-FDE79AAFFF8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DC00AEB6-483D-496B-87B8-744BF1C95FDA}"/>
              </a:ext>
            </a:extLst>
          </p:cNvPr>
          <p:cNvSpPr>
            <a:spLocks noGrp="1"/>
          </p:cNvSpPr>
          <p:nvPr>
            <p:ph type="sldNum" sz="quarter" idx="12"/>
          </p:nvPr>
        </p:nvSpPr>
        <p:spPr/>
        <p:txBody>
          <a:bodyPr/>
          <a:lstStyle/>
          <a:p>
            <a:fld id="{5E6D4097-BB06-406A-9FAF-0BC16DF42489}" type="slidenum">
              <a:rPr lang="zh-CN" altLang="en-US" smtClean="0"/>
              <a:pPr/>
              <a:t>‹#›</a:t>
            </a:fld>
            <a:endParaRPr lang="zh-CN" altLang="en-US"/>
          </a:p>
        </p:txBody>
      </p:sp>
    </p:spTree>
    <p:extLst>
      <p:ext uri="{BB962C8B-B14F-4D97-AF65-F5344CB8AC3E}">
        <p14:creationId xmlns:p14="http://schemas.microsoft.com/office/powerpoint/2010/main" xmlns="" val="544569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3F316AB-181C-4D97-B831-655A800CFE7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544CC999-D43D-4B1C-B669-44C75399FB9A}"/>
              </a:ext>
            </a:extLst>
          </p:cNvPr>
          <p:cNvSpPr>
            <a:spLocks noGrp="1"/>
          </p:cNvSpPr>
          <p:nvPr>
            <p:ph type="dt" sz="half" idx="10"/>
          </p:nvPr>
        </p:nvSpPr>
        <p:spPr/>
        <p:txBody>
          <a:bodyPr/>
          <a:lstStyle/>
          <a:p>
            <a:fld id="{888DA82E-099E-4381-8BF9-A1955F5EC042}" type="datetimeFigureOut">
              <a:rPr lang="zh-CN" altLang="en-US" smtClean="0"/>
              <a:pPr/>
              <a:t>2018/5/14 Monday</a:t>
            </a:fld>
            <a:endParaRPr lang="zh-CN" altLang="en-US"/>
          </a:p>
        </p:txBody>
      </p:sp>
      <p:sp>
        <p:nvSpPr>
          <p:cNvPr id="4" name="页脚占位符 3">
            <a:extLst>
              <a:ext uri="{FF2B5EF4-FFF2-40B4-BE49-F238E27FC236}">
                <a16:creationId xmlns:a16="http://schemas.microsoft.com/office/drawing/2014/main" xmlns="" id="{AA9B4146-2192-41CC-8809-33BB063A5993}"/>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D8F23998-0871-49C6-8014-B34346C66AB0}"/>
              </a:ext>
            </a:extLst>
          </p:cNvPr>
          <p:cNvSpPr>
            <a:spLocks noGrp="1"/>
          </p:cNvSpPr>
          <p:nvPr>
            <p:ph type="sldNum" sz="quarter" idx="12"/>
          </p:nvPr>
        </p:nvSpPr>
        <p:spPr/>
        <p:txBody>
          <a:bodyPr/>
          <a:lstStyle/>
          <a:p>
            <a:fld id="{5E6D4097-BB06-406A-9FAF-0BC16DF42489}" type="slidenum">
              <a:rPr lang="zh-CN" altLang="en-US" smtClean="0"/>
              <a:pPr/>
              <a:t>‹#›</a:t>
            </a:fld>
            <a:endParaRPr lang="zh-CN" altLang="en-US"/>
          </a:p>
        </p:txBody>
      </p:sp>
    </p:spTree>
    <p:extLst>
      <p:ext uri="{BB962C8B-B14F-4D97-AF65-F5344CB8AC3E}">
        <p14:creationId xmlns:p14="http://schemas.microsoft.com/office/powerpoint/2010/main" xmlns="" val="1142952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09525143-9CCC-40A0-87F1-773DDBA56F38}"/>
              </a:ext>
            </a:extLst>
          </p:cNvPr>
          <p:cNvSpPr>
            <a:spLocks noGrp="1"/>
          </p:cNvSpPr>
          <p:nvPr>
            <p:ph type="dt" sz="half" idx="10"/>
          </p:nvPr>
        </p:nvSpPr>
        <p:spPr/>
        <p:txBody>
          <a:bodyPr/>
          <a:lstStyle/>
          <a:p>
            <a:fld id="{888DA82E-099E-4381-8BF9-A1955F5EC042}" type="datetimeFigureOut">
              <a:rPr lang="zh-CN" altLang="en-US" smtClean="0"/>
              <a:pPr/>
              <a:t>2018/5/14 Monday</a:t>
            </a:fld>
            <a:endParaRPr lang="zh-CN" altLang="en-US"/>
          </a:p>
        </p:txBody>
      </p:sp>
      <p:sp>
        <p:nvSpPr>
          <p:cNvPr id="3" name="页脚占位符 2">
            <a:extLst>
              <a:ext uri="{FF2B5EF4-FFF2-40B4-BE49-F238E27FC236}">
                <a16:creationId xmlns:a16="http://schemas.microsoft.com/office/drawing/2014/main" xmlns="" id="{63163102-D6DF-4B9B-A064-92DEBFA587B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8D245581-CC7F-4946-84F6-24B79AF5631D}"/>
              </a:ext>
            </a:extLst>
          </p:cNvPr>
          <p:cNvSpPr>
            <a:spLocks noGrp="1"/>
          </p:cNvSpPr>
          <p:nvPr>
            <p:ph type="sldNum" sz="quarter" idx="12"/>
          </p:nvPr>
        </p:nvSpPr>
        <p:spPr/>
        <p:txBody>
          <a:bodyPr/>
          <a:lstStyle/>
          <a:p>
            <a:fld id="{5E6D4097-BB06-406A-9FAF-0BC16DF42489}" type="slidenum">
              <a:rPr lang="zh-CN" altLang="en-US" smtClean="0"/>
              <a:pPr/>
              <a:t>‹#›</a:t>
            </a:fld>
            <a:endParaRPr lang="zh-CN" altLang="en-US"/>
          </a:p>
        </p:txBody>
      </p:sp>
    </p:spTree>
    <p:extLst>
      <p:ext uri="{BB962C8B-B14F-4D97-AF65-F5344CB8AC3E}">
        <p14:creationId xmlns:p14="http://schemas.microsoft.com/office/powerpoint/2010/main" xmlns="" val="319036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87342BA-F04C-49A7-9003-BBD28FF8F3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D6669FEB-EAD0-4B18-A715-BF0DA40375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0B886291-A3CD-454E-A687-6121AD816D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4BE96943-7844-42C6-A0DA-87FBA9C73471}"/>
              </a:ext>
            </a:extLst>
          </p:cNvPr>
          <p:cNvSpPr>
            <a:spLocks noGrp="1"/>
          </p:cNvSpPr>
          <p:nvPr>
            <p:ph type="dt" sz="half" idx="10"/>
          </p:nvPr>
        </p:nvSpPr>
        <p:spPr/>
        <p:txBody>
          <a:bodyPr/>
          <a:lstStyle/>
          <a:p>
            <a:fld id="{888DA82E-099E-4381-8BF9-A1955F5EC042}" type="datetimeFigureOut">
              <a:rPr lang="zh-CN" altLang="en-US" smtClean="0"/>
              <a:pPr/>
              <a:t>2018/5/14 Monday</a:t>
            </a:fld>
            <a:endParaRPr lang="zh-CN" altLang="en-US"/>
          </a:p>
        </p:txBody>
      </p:sp>
      <p:sp>
        <p:nvSpPr>
          <p:cNvPr id="6" name="页脚占位符 5">
            <a:extLst>
              <a:ext uri="{FF2B5EF4-FFF2-40B4-BE49-F238E27FC236}">
                <a16:creationId xmlns:a16="http://schemas.microsoft.com/office/drawing/2014/main" xmlns="" id="{24AE5F97-F8F1-4A07-B357-02E1B31EC34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456BE846-D877-49E1-A533-AFD32944C111}"/>
              </a:ext>
            </a:extLst>
          </p:cNvPr>
          <p:cNvSpPr>
            <a:spLocks noGrp="1"/>
          </p:cNvSpPr>
          <p:nvPr>
            <p:ph type="sldNum" sz="quarter" idx="12"/>
          </p:nvPr>
        </p:nvSpPr>
        <p:spPr/>
        <p:txBody>
          <a:bodyPr/>
          <a:lstStyle/>
          <a:p>
            <a:fld id="{5E6D4097-BB06-406A-9FAF-0BC16DF42489}" type="slidenum">
              <a:rPr lang="zh-CN" altLang="en-US" smtClean="0"/>
              <a:pPr/>
              <a:t>‹#›</a:t>
            </a:fld>
            <a:endParaRPr lang="zh-CN" altLang="en-US"/>
          </a:p>
        </p:txBody>
      </p:sp>
    </p:spTree>
    <p:extLst>
      <p:ext uri="{BB962C8B-B14F-4D97-AF65-F5344CB8AC3E}">
        <p14:creationId xmlns:p14="http://schemas.microsoft.com/office/powerpoint/2010/main" xmlns="" val="1945997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2EECDE8-9506-411C-932C-F082B9FB651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87FD6007-AA33-4239-A7B4-67AD90756C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22FA2CCA-CB81-4651-BD35-96BF6D5930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47CDC7A9-4F03-41D3-8C13-741703F5FAC1}"/>
              </a:ext>
            </a:extLst>
          </p:cNvPr>
          <p:cNvSpPr>
            <a:spLocks noGrp="1"/>
          </p:cNvSpPr>
          <p:nvPr>
            <p:ph type="dt" sz="half" idx="10"/>
          </p:nvPr>
        </p:nvSpPr>
        <p:spPr/>
        <p:txBody>
          <a:bodyPr/>
          <a:lstStyle/>
          <a:p>
            <a:fld id="{888DA82E-099E-4381-8BF9-A1955F5EC042}" type="datetimeFigureOut">
              <a:rPr lang="zh-CN" altLang="en-US" smtClean="0"/>
              <a:pPr/>
              <a:t>2018/5/14 Monday</a:t>
            </a:fld>
            <a:endParaRPr lang="zh-CN" altLang="en-US"/>
          </a:p>
        </p:txBody>
      </p:sp>
      <p:sp>
        <p:nvSpPr>
          <p:cNvPr id="6" name="页脚占位符 5">
            <a:extLst>
              <a:ext uri="{FF2B5EF4-FFF2-40B4-BE49-F238E27FC236}">
                <a16:creationId xmlns:a16="http://schemas.microsoft.com/office/drawing/2014/main" xmlns="" id="{EF97CF52-1DFC-43FA-99F0-D92EBEB6D67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D02D22D5-AC6F-4B6B-9827-148B933FDDC4}"/>
              </a:ext>
            </a:extLst>
          </p:cNvPr>
          <p:cNvSpPr>
            <a:spLocks noGrp="1"/>
          </p:cNvSpPr>
          <p:nvPr>
            <p:ph type="sldNum" sz="quarter" idx="12"/>
          </p:nvPr>
        </p:nvSpPr>
        <p:spPr/>
        <p:txBody>
          <a:bodyPr/>
          <a:lstStyle/>
          <a:p>
            <a:fld id="{5E6D4097-BB06-406A-9FAF-0BC16DF42489}" type="slidenum">
              <a:rPr lang="zh-CN" altLang="en-US" smtClean="0"/>
              <a:pPr/>
              <a:t>‹#›</a:t>
            </a:fld>
            <a:endParaRPr lang="zh-CN" altLang="en-US"/>
          </a:p>
        </p:txBody>
      </p:sp>
    </p:spTree>
    <p:extLst>
      <p:ext uri="{BB962C8B-B14F-4D97-AF65-F5344CB8AC3E}">
        <p14:creationId xmlns:p14="http://schemas.microsoft.com/office/powerpoint/2010/main" xmlns="" val="2454107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E79B7D97-AB3D-42B7-92C8-66675578A4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CDC43A91-B0A4-474C-9106-2681B8D0E6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A6015D51-1B1A-4B38-8AFB-1DDCB535E0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8DA82E-099E-4381-8BF9-A1955F5EC042}" type="datetimeFigureOut">
              <a:rPr lang="zh-CN" altLang="en-US" smtClean="0"/>
              <a:pPr/>
              <a:t>2018/5/14 Monday</a:t>
            </a:fld>
            <a:endParaRPr lang="zh-CN" altLang="en-US"/>
          </a:p>
        </p:txBody>
      </p:sp>
      <p:sp>
        <p:nvSpPr>
          <p:cNvPr id="5" name="页脚占位符 4">
            <a:extLst>
              <a:ext uri="{FF2B5EF4-FFF2-40B4-BE49-F238E27FC236}">
                <a16:creationId xmlns:a16="http://schemas.microsoft.com/office/drawing/2014/main" xmlns="" id="{5286AB41-A6EC-41A4-B12F-AD5E353D53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2383D5CA-ACE3-4E07-AB8C-165B90D7FF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6D4097-BB06-406A-9FAF-0BC16DF42489}" type="slidenum">
              <a:rPr lang="zh-CN" altLang="en-US" smtClean="0"/>
              <a:pPr/>
              <a:t>‹#›</a:t>
            </a:fld>
            <a:endParaRPr lang="zh-CN" altLang="en-US"/>
          </a:p>
        </p:txBody>
      </p:sp>
    </p:spTree>
    <p:extLst>
      <p:ext uri="{BB962C8B-B14F-4D97-AF65-F5344CB8AC3E}">
        <p14:creationId xmlns:p14="http://schemas.microsoft.com/office/powerpoint/2010/main" xmlns="" val="2989654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9B2E1203-AF4D-407D-BCC8-1EDD94A82D4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xmlns="" id="{8E0BC3E9-44F3-4AE5-B459-CEF183E6C39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76078" y="654580"/>
            <a:ext cx="1045808" cy="915389"/>
          </a:xfrm>
          <a:prstGeom prst="rect">
            <a:avLst/>
          </a:prstGeom>
        </p:spPr>
      </p:pic>
      <p:sp>
        <p:nvSpPr>
          <p:cNvPr id="4" name="文本框 3">
            <a:extLst>
              <a:ext uri="{FF2B5EF4-FFF2-40B4-BE49-F238E27FC236}">
                <a16:creationId xmlns:a16="http://schemas.microsoft.com/office/drawing/2014/main" xmlns="" id="{1FCA89EE-975A-43A2-AD87-89CD0C6D10C1}"/>
              </a:ext>
            </a:extLst>
          </p:cNvPr>
          <p:cNvSpPr txBox="1"/>
          <p:nvPr/>
        </p:nvSpPr>
        <p:spPr>
          <a:xfrm>
            <a:off x="4003829" y="5939162"/>
            <a:ext cx="4243526" cy="584775"/>
          </a:xfrm>
          <a:prstGeom prst="rect">
            <a:avLst/>
          </a:prstGeom>
          <a:noFill/>
        </p:spPr>
        <p:txBody>
          <a:bodyPr wrap="square" rtlCol="0">
            <a:spAutoFit/>
          </a:bodyPr>
          <a:lstStyle/>
          <a:p>
            <a:pPr algn="ctr"/>
            <a:r>
              <a:rPr lang="en-US" altLang="zh-CN" sz="3200" b="1" spc="50" dirty="0">
                <a:ln w="9525" cmpd="sng">
                  <a:solidFill>
                    <a:srgbClr val="901C1C"/>
                  </a:solidFill>
                  <a:prstDash val="solid"/>
                </a:ln>
                <a:solidFill>
                  <a:srgbClr val="70AD47">
                    <a:tint val="1000"/>
                  </a:srgbClr>
                </a:solidFill>
                <a:effectLst>
                  <a:glow rad="38100">
                    <a:schemeClr val="accent1">
                      <a:alpha val="40000"/>
                    </a:schemeClr>
                  </a:glow>
                </a:effectLst>
              </a:rPr>
              <a:t>2018</a:t>
            </a:r>
            <a:r>
              <a:rPr lang="zh-CN" altLang="en-US" sz="3200" b="1" spc="50" dirty="0">
                <a:ln w="9525" cmpd="sng">
                  <a:solidFill>
                    <a:srgbClr val="901C1C"/>
                  </a:solidFill>
                  <a:prstDash val="solid"/>
                </a:ln>
                <a:solidFill>
                  <a:srgbClr val="70AD47">
                    <a:tint val="1000"/>
                  </a:srgbClr>
                </a:solidFill>
                <a:effectLst>
                  <a:glow rad="38100">
                    <a:schemeClr val="accent1">
                      <a:alpha val="40000"/>
                    </a:schemeClr>
                  </a:glow>
                </a:effectLst>
              </a:rPr>
              <a:t>年</a:t>
            </a:r>
            <a:r>
              <a:rPr lang="en-US" altLang="zh-CN" sz="3200" b="1" spc="50" dirty="0">
                <a:ln w="9525" cmpd="sng">
                  <a:solidFill>
                    <a:srgbClr val="901C1C"/>
                  </a:solidFill>
                  <a:prstDash val="solid"/>
                </a:ln>
                <a:solidFill>
                  <a:srgbClr val="70AD47">
                    <a:tint val="1000"/>
                  </a:srgbClr>
                </a:solidFill>
                <a:effectLst>
                  <a:glow rad="38100">
                    <a:schemeClr val="accent1">
                      <a:alpha val="40000"/>
                    </a:schemeClr>
                  </a:glow>
                </a:effectLst>
              </a:rPr>
              <a:t>5</a:t>
            </a:r>
            <a:r>
              <a:rPr lang="zh-CN" altLang="en-US" sz="3200" b="1" spc="50" dirty="0">
                <a:ln w="9525" cmpd="sng">
                  <a:solidFill>
                    <a:srgbClr val="901C1C"/>
                  </a:solidFill>
                  <a:prstDash val="solid"/>
                </a:ln>
                <a:solidFill>
                  <a:srgbClr val="70AD47">
                    <a:tint val="1000"/>
                  </a:srgbClr>
                </a:solidFill>
                <a:effectLst>
                  <a:glow rad="38100">
                    <a:schemeClr val="accent1">
                      <a:alpha val="40000"/>
                    </a:schemeClr>
                  </a:glow>
                </a:effectLst>
              </a:rPr>
              <a:t>月</a:t>
            </a:r>
            <a:r>
              <a:rPr lang="en-US" altLang="zh-CN" sz="3200" b="1" spc="50" dirty="0">
                <a:ln w="9525" cmpd="sng">
                  <a:solidFill>
                    <a:srgbClr val="901C1C"/>
                  </a:solidFill>
                  <a:prstDash val="solid"/>
                </a:ln>
                <a:solidFill>
                  <a:srgbClr val="70AD47">
                    <a:tint val="1000"/>
                  </a:srgbClr>
                </a:solidFill>
                <a:effectLst>
                  <a:glow rad="38100">
                    <a:schemeClr val="accent1">
                      <a:alpha val="40000"/>
                    </a:schemeClr>
                  </a:glow>
                </a:effectLst>
              </a:rPr>
              <a:t>18</a:t>
            </a:r>
            <a:r>
              <a:rPr lang="zh-CN" altLang="en-US" sz="3200" b="1" spc="50" dirty="0">
                <a:ln w="9525" cmpd="sng">
                  <a:solidFill>
                    <a:srgbClr val="901C1C"/>
                  </a:solidFill>
                  <a:prstDash val="solid"/>
                </a:ln>
                <a:solidFill>
                  <a:srgbClr val="70AD47">
                    <a:tint val="1000"/>
                  </a:srgbClr>
                </a:solidFill>
                <a:effectLst>
                  <a:glow rad="38100">
                    <a:schemeClr val="accent1">
                      <a:alpha val="40000"/>
                    </a:schemeClr>
                  </a:glow>
                </a:effectLst>
              </a:rPr>
              <a:t>日</a:t>
            </a:r>
          </a:p>
        </p:txBody>
      </p:sp>
    </p:spTree>
    <p:extLst>
      <p:ext uri="{BB962C8B-B14F-4D97-AF65-F5344CB8AC3E}">
        <p14:creationId xmlns:p14="http://schemas.microsoft.com/office/powerpoint/2010/main" xmlns="" val="4219946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4">
            <a:extLst>
              <a:ext uri="{FF2B5EF4-FFF2-40B4-BE49-F238E27FC236}">
                <a16:creationId xmlns:a16="http://schemas.microsoft.com/office/drawing/2014/main" xmlns="" id="{89FE3CDD-BBB2-496A-A2D5-F78E48DFD955}"/>
              </a:ext>
            </a:extLst>
          </p:cNvPr>
          <p:cNvGrpSpPr>
            <a:grpSpLocks/>
          </p:cNvGrpSpPr>
          <p:nvPr/>
        </p:nvGrpSpPr>
        <p:grpSpPr bwMode="auto">
          <a:xfrm>
            <a:off x="-419100" y="192918"/>
            <a:ext cx="13028613" cy="956140"/>
            <a:chOff x="-419099" y="781050"/>
            <a:chExt cx="13030200" cy="5533603"/>
          </a:xfrm>
        </p:grpSpPr>
        <p:grpSp>
          <p:nvGrpSpPr>
            <p:cNvPr id="7" name="组合 25">
              <a:extLst>
                <a:ext uri="{FF2B5EF4-FFF2-40B4-BE49-F238E27FC236}">
                  <a16:creationId xmlns:a16="http://schemas.microsoft.com/office/drawing/2014/main" xmlns="" id="{29479B14-12A6-431C-87A0-A013267FB082}"/>
                </a:ext>
              </a:extLst>
            </p:cNvPr>
            <p:cNvGrpSpPr>
              <a:grpSpLocks/>
            </p:cNvGrpSpPr>
            <p:nvPr/>
          </p:nvGrpSpPr>
          <p:grpSpPr bwMode="auto">
            <a:xfrm>
              <a:off x="216007" y="790996"/>
              <a:ext cx="11759987" cy="5523657"/>
              <a:chOff x="1321226" y="781050"/>
              <a:chExt cx="8127575" cy="5523657"/>
            </a:xfrm>
          </p:grpSpPr>
          <p:pic>
            <p:nvPicPr>
              <p:cNvPr id="12" name="图片 37">
                <a:extLst>
                  <a:ext uri="{FF2B5EF4-FFF2-40B4-BE49-F238E27FC236}">
                    <a16:creationId xmlns:a16="http://schemas.microsoft.com/office/drawing/2014/main" xmlns="" id="{E493D75D-A583-42DC-A907-BBB6AA959E7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图片 38">
                <a:extLst>
                  <a:ext uri="{FF2B5EF4-FFF2-40B4-BE49-F238E27FC236}">
                    <a16:creationId xmlns:a16="http://schemas.microsoft.com/office/drawing/2014/main" xmlns="" id="{FE58ABC9-A605-4778-B516-600C9B187BAB}"/>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8" name="组合 27">
              <a:extLst>
                <a:ext uri="{FF2B5EF4-FFF2-40B4-BE49-F238E27FC236}">
                  <a16:creationId xmlns:a16="http://schemas.microsoft.com/office/drawing/2014/main" xmlns="" id="{5BA2DB53-B5C0-4C98-ABA5-EA41155E94E4}"/>
                </a:ext>
              </a:extLst>
            </p:cNvPr>
            <p:cNvGrpSpPr>
              <a:grpSpLocks/>
            </p:cNvGrpSpPr>
            <p:nvPr/>
          </p:nvGrpSpPr>
          <p:grpSpPr bwMode="auto">
            <a:xfrm>
              <a:off x="-419099" y="781050"/>
              <a:ext cx="13030200" cy="5523657"/>
              <a:chOff x="1321226" y="781050"/>
              <a:chExt cx="8127575" cy="5523657"/>
            </a:xfrm>
          </p:grpSpPr>
          <p:pic>
            <p:nvPicPr>
              <p:cNvPr id="10" name="图片 35">
                <a:extLst>
                  <a:ext uri="{FF2B5EF4-FFF2-40B4-BE49-F238E27FC236}">
                    <a16:creationId xmlns:a16="http://schemas.microsoft.com/office/drawing/2014/main" xmlns="" id="{E07DC5AC-0356-4883-87DD-C66CDC194C81}"/>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图片 36">
                <a:extLst>
                  <a:ext uri="{FF2B5EF4-FFF2-40B4-BE49-F238E27FC236}">
                    <a16:creationId xmlns:a16="http://schemas.microsoft.com/office/drawing/2014/main" xmlns="" id="{03C0AA51-9BE6-4BFD-94A1-B96070453AA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 name="矩形 8">
              <a:extLst>
                <a:ext uri="{FF2B5EF4-FFF2-40B4-BE49-F238E27FC236}">
                  <a16:creationId xmlns:a16="http://schemas.microsoft.com/office/drawing/2014/main" xmlns="" id="{10D18994-BA0B-4F37-8B82-CF441AEDBACD}"/>
                </a:ext>
              </a:extLst>
            </p:cNvPr>
            <p:cNvSpPr/>
            <p:nvPr/>
          </p:nvSpPr>
          <p:spPr>
            <a:xfrm>
              <a:off x="52" y="1594943"/>
              <a:ext cx="12191898" cy="3913901"/>
            </a:xfrm>
            <a:prstGeom prst="rect">
              <a:avLst/>
            </a:prstGeom>
            <a:gradFill>
              <a:gsLst>
                <a:gs pos="50000">
                  <a:schemeClr val="bg1">
                    <a:lumMod val="95000"/>
                  </a:schemeClr>
                </a:gs>
                <a:gs pos="65000">
                  <a:srgbClr val="E1E1E1">
                    <a:alpha val="64000"/>
                  </a:srgbClr>
                </a:gs>
                <a:gs pos="21000">
                  <a:schemeClr val="bg1"/>
                </a:gs>
                <a:gs pos="35000">
                  <a:schemeClr val="bg1">
                    <a:lumMod val="85000"/>
                    <a:alpha val="64000"/>
                  </a:schemeClr>
                </a:gs>
                <a:gs pos="21000">
                  <a:srgbClr val="F9F9F9"/>
                </a:gs>
                <a:gs pos="77000">
                  <a:srgbClr val="FAFAFA"/>
                </a:gs>
                <a:gs pos="8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grpSp>
      <p:sp>
        <p:nvSpPr>
          <p:cNvPr id="14" name="文本框 34">
            <a:extLst>
              <a:ext uri="{FF2B5EF4-FFF2-40B4-BE49-F238E27FC236}">
                <a16:creationId xmlns:a16="http://schemas.microsoft.com/office/drawing/2014/main" xmlns="" id="{A7FA9D16-316D-4504-BB8E-865D0479E86D}"/>
              </a:ext>
            </a:extLst>
          </p:cNvPr>
          <p:cNvSpPr txBox="1">
            <a:spLocks noChangeArrowheads="1"/>
          </p:cNvSpPr>
          <p:nvPr/>
        </p:nvSpPr>
        <p:spPr bwMode="auto">
          <a:xfrm>
            <a:off x="3130292" y="413129"/>
            <a:ext cx="592982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a:solidFill>
                  <a:srgbClr val="83212F"/>
                </a:solidFill>
                <a:latin typeface="微软雅黑" pitchFamily="34" charset="-122"/>
                <a:ea typeface="微软雅黑" pitchFamily="34" charset="-122"/>
              </a:rPr>
              <a:t>（二）加强过程管理，落实七项责任</a:t>
            </a:r>
          </a:p>
        </p:txBody>
      </p:sp>
      <p:sp>
        <p:nvSpPr>
          <p:cNvPr id="3" name="矩形: 圆角 2">
            <a:extLst>
              <a:ext uri="{FF2B5EF4-FFF2-40B4-BE49-F238E27FC236}">
                <a16:creationId xmlns:a16="http://schemas.microsoft.com/office/drawing/2014/main" xmlns="" id="{66440958-F3D1-4AC3-A4B4-B17CD462EA70}"/>
              </a:ext>
            </a:extLst>
          </p:cNvPr>
          <p:cNvSpPr/>
          <p:nvPr/>
        </p:nvSpPr>
        <p:spPr>
          <a:xfrm>
            <a:off x="525741" y="1311078"/>
            <a:ext cx="11140517" cy="5213373"/>
          </a:xfrm>
          <a:prstGeom prst="roundRect">
            <a:avLst>
              <a:gd name="adj" fmla="val 3569"/>
            </a:avLst>
          </a:prstGeom>
          <a:noFill/>
          <a:ln w="28575">
            <a:solidFill>
              <a:srgbClr val="90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xmlns="" id="{81090E68-2646-463B-82CF-9D0DDC8860BE}"/>
              </a:ext>
            </a:extLst>
          </p:cNvPr>
          <p:cNvSpPr txBox="1"/>
          <p:nvPr/>
        </p:nvSpPr>
        <p:spPr>
          <a:xfrm>
            <a:off x="816745" y="2096502"/>
            <a:ext cx="10626571" cy="3367397"/>
          </a:xfrm>
          <a:prstGeom prst="rect">
            <a:avLst/>
          </a:prstGeom>
          <a:noFill/>
        </p:spPr>
        <p:txBody>
          <a:bodyPr wrap="square" rtlCol="0">
            <a:spAutoFit/>
          </a:bodyPr>
          <a:lstStyle/>
          <a:p>
            <a:pPr indent="457200">
              <a:lnSpc>
                <a:spcPct val="150000"/>
              </a:lnSpc>
            </a:pPr>
            <a:r>
              <a:rPr lang="en-US" altLang="zh-CN" b="1" dirty="0">
                <a:solidFill>
                  <a:srgbClr val="901C1C"/>
                </a:solidFill>
                <a:latin typeface="微软雅黑" panose="020B0503020204020204" pitchFamily="34" charset="-122"/>
                <a:ea typeface="微软雅黑" panose="020B0503020204020204" pitchFamily="34" charset="-122"/>
              </a:rPr>
              <a:t>1.</a:t>
            </a:r>
            <a:r>
              <a:rPr lang="zh-CN" altLang="en-US" b="1" dirty="0">
                <a:solidFill>
                  <a:srgbClr val="901C1C"/>
                </a:solidFill>
                <a:latin typeface="微软雅黑" panose="020B0503020204020204" pitchFamily="34" charset="-122"/>
                <a:ea typeface="微软雅黑" panose="020B0503020204020204" pitchFamily="34" charset="-122"/>
              </a:rPr>
              <a:t>管方向。</a:t>
            </a:r>
            <a:r>
              <a:rPr lang="zh-CN" altLang="en-US" dirty="0">
                <a:latin typeface="微软雅黑" panose="020B0503020204020204" pitchFamily="34" charset="-122"/>
                <a:ea typeface="微软雅黑" panose="020B0503020204020204" pitchFamily="34" charset="-122"/>
              </a:rPr>
              <a:t>把牢正确方向导向，高举中国特色社会主义旗帜不含糊，坚定中国特色社会主义道路不动摇，在重大问题上和大是大非前做到态度鲜明、立场坚定，牢牢把握正确政治方向，严守政治纪律和政治规矩，坚决维护党中央权威，在思想上、政治上、行动上始终同党中央保持高度一致。对校园内乃至社会上出现的错误思潮和观点，要明辨是非，敢于亮剑、敢于发声。</a:t>
            </a:r>
            <a:endParaRPr lang="en-US" altLang="zh-CN" dirty="0">
              <a:latin typeface="微软雅黑" panose="020B0503020204020204" pitchFamily="34" charset="-122"/>
              <a:ea typeface="微软雅黑" panose="020B0503020204020204" pitchFamily="34" charset="-122"/>
            </a:endParaRPr>
          </a:p>
          <a:p>
            <a:pPr indent="457200">
              <a:lnSpc>
                <a:spcPct val="150000"/>
              </a:lnSpc>
            </a:pPr>
            <a:r>
              <a:rPr lang="en-US" altLang="zh-CN" b="1" dirty="0">
                <a:solidFill>
                  <a:srgbClr val="901C1C"/>
                </a:solidFill>
                <a:latin typeface="微软雅黑" panose="020B0503020204020204" pitchFamily="34" charset="-122"/>
                <a:ea typeface="微软雅黑" panose="020B0503020204020204" pitchFamily="34" charset="-122"/>
              </a:rPr>
              <a:t>2.</a:t>
            </a:r>
            <a:r>
              <a:rPr lang="zh-CN" altLang="en-US" b="1" dirty="0">
                <a:solidFill>
                  <a:srgbClr val="901C1C"/>
                </a:solidFill>
                <a:latin typeface="微软雅黑" panose="020B0503020204020204" pitchFamily="34" charset="-122"/>
                <a:ea typeface="微软雅黑" panose="020B0503020204020204" pitchFamily="34" charset="-122"/>
              </a:rPr>
              <a:t>管思想。</a:t>
            </a:r>
            <a:r>
              <a:rPr lang="zh-CN" altLang="en-US" dirty="0">
                <a:latin typeface="微软雅黑" panose="020B0503020204020204" pitchFamily="34" charset="-122"/>
                <a:ea typeface="微软雅黑" panose="020B0503020204020204" pitchFamily="34" charset="-122"/>
              </a:rPr>
              <a:t>将意识形态工作作为党组织中心组学习的重要内容，及时组织有关意识形态工作重要文件、重要精神的学习，在思想上政治上行动上同党中央保持高度一致。定期分析研判本校意识形态领域情况，辨析思想文化领域突出问题，每年至少组织一次意识形态工作专题研究，沟通意识形态领域情况，统一思想认识、明确工作方向。党员校领导要利用“微党课”平台，每年做一次形势任务辅导报告。</a:t>
            </a:r>
          </a:p>
        </p:txBody>
      </p:sp>
    </p:spTree>
    <p:extLst>
      <p:ext uri="{BB962C8B-B14F-4D97-AF65-F5344CB8AC3E}">
        <p14:creationId xmlns:p14="http://schemas.microsoft.com/office/powerpoint/2010/main" xmlns="" val="258197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anim calcmode="lin" valueType="num">
                                      <p:cBhvr>
                                        <p:cTn id="8" dur="750" fill="hold"/>
                                        <p:tgtEl>
                                          <p:spTgt spid="14"/>
                                        </p:tgtEl>
                                        <p:attrNameLst>
                                          <p:attrName>ppt_x</p:attrName>
                                        </p:attrNameLst>
                                      </p:cBhvr>
                                      <p:tavLst>
                                        <p:tav tm="0">
                                          <p:val>
                                            <p:strVal val="#ppt_x"/>
                                          </p:val>
                                        </p:tav>
                                        <p:tav tm="100000">
                                          <p:val>
                                            <p:strVal val="#ppt_x"/>
                                          </p:val>
                                        </p:tav>
                                      </p:tavLst>
                                    </p:anim>
                                    <p:anim calcmode="lin" valueType="num">
                                      <p:cBhvr>
                                        <p:cTn id="9"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4">
            <a:extLst>
              <a:ext uri="{FF2B5EF4-FFF2-40B4-BE49-F238E27FC236}">
                <a16:creationId xmlns:a16="http://schemas.microsoft.com/office/drawing/2014/main" xmlns="" id="{89FE3CDD-BBB2-496A-A2D5-F78E48DFD955}"/>
              </a:ext>
            </a:extLst>
          </p:cNvPr>
          <p:cNvGrpSpPr>
            <a:grpSpLocks/>
          </p:cNvGrpSpPr>
          <p:nvPr/>
        </p:nvGrpSpPr>
        <p:grpSpPr bwMode="auto">
          <a:xfrm>
            <a:off x="-419100" y="192918"/>
            <a:ext cx="13028613" cy="956140"/>
            <a:chOff x="-419099" y="781050"/>
            <a:chExt cx="13030200" cy="5533603"/>
          </a:xfrm>
        </p:grpSpPr>
        <p:grpSp>
          <p:nvGrpSpPr>
            <p:cNvPr id="7" name="组合 25">
              <a:extLst>
                <a:ext uri="{FF2B5EF4-FFF2-40B4-BE49-F238E27FC236}">
                  <a16:creationId xmlns:a16="http://schemas.microsoft.com/office/drawing/2014/main" xmlns="" id="{29479B14-12A6-431C-87A0-A013267FB082}"/>
                </a:ext>
              </a:extLst>
            </p:cNvPr>
            <p:cNvGrpSpPr>
              <a:grpSpLocks/>
            </p:cNvGrpSpPr>
            <p:nvPr/>
          </p:nvGrpSpPr>
          <p:grpSpPr bwMode="auto">
            <a:xfrm>
              <a:off x="216007" y="790996"/>
              <a:ext cx="11759987" cy="5523657"/>
              <a:chOff x="1321226" y="781050"/>
              <a:chExt cx="8127575" cy="5523657"/>
            </a:xfrm>
          </p:grpSpPr>
          <p:pic>
            <p:nvPicPr>
              <p:cNvPr id="12" name="图片 37">
                <a:extLst>
                  <a:ext uri="{FF2B5EF4-FFF2-40B4-BE49-F238E27FC236}">
                    <a16:creationId xmlns:a16="http://schemas.microsoft.com/office/drawing/2014/main" xmlns="" id="{E493D75D-A583-42DC-A907-BBB6AA959E7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图片 38">
                <a:extLst>
                  <a:ext uri="{FF2B5EF4-FFF2-40B4-BE49-F238E27FC236}">
                    <a16:creationId xmlns:a16="http://schemas.microsoft.com/office/drawing/2014/main" xmlns="" id="{FE58ABC9-A605-4778-B516-600C9B187BAB}"/>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8" name="组合 27">
              <a:extLst>
                <a:ext uri="{FF2B5EF4-FFF2-40B4-BE49-F238E27FC236}">
                  <a16:creationId xmlns:a16="http://schemas.microsoft.com/office/drawing/2014/main" xmlns="" id="{5BA2DB53-B5C0-4C98-ABA5-EA41155E94E4}"/>
                </a:ext>
              </a:extLst>
            </p:cNvPr>
            <p:cNvGrpSpPr>
              <a:grpSpLocks/>
            </p:cNvGrpSpPr>
            <p:nvPr/>
          </p:nvGrpSpPr>
          <p:grpSpPr bwMode="auto">
            <a:xfrm>
              <a:off x="-419099" y="781050"/>
              <a:ext cx="13030200" cy="5523657"/>
              <a:chOff x="1321226" y="781050"/>
              <a:chExt cx="8127575" cy="5523657"/>
            </a:xfrm>
          </p:grpSpPr>
          <p:pic>
            <p:nvPicPr>
              <p:cNvPr id="10" name="图片 35">
                <a:extLst>
                  <a:ext uri="{FF2B5EF4-FFF2-40B4-BE49-F238E27FC236}">
                    <a16:creationId xmlns:a16="http://schemas.microsoft.com/office/drawing/2014/main" xmlns="" id="{E07DC5AC-0356-4883-87DD-C66CDC194C81}"/>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图片 36">
                <a:extLst>
                  <a:ext uri="{FF2B5EF4-FFF2-40B4-BE49-F238E27FC236}">
                    <a16:creationId xmlns:a16="http://schemas.microsoft.com/office/drawing/2014/main" xmlns="" id="{03C0AA51-9BE6-4BFD-94A1-B96070453AA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 name="矩形 8">
              <a:extLst>
                <a:ext uri="{FF2B5EF4-FFF2-40B4-BE49-F238E27FC236}">
                  <a16:creationId xmlns:a16="http://schemas.microsoft.com/office/drawing/2014/main" xmlns="" id="{10D18994-BA0B-4F37-8B82-CF441AEDBACD}"/>
                </a:ext>
              </a:extLst>
            </p:cNvPr>
            <p:cNvSpPr/>
            <p:nvPr/>
          </p:nvSpPr>
          <p:spPr>
            <a:xfrm>
              <a:off x="52" y="1594943"/>
              <a:ext cx="12191898" cy="3913901"/>
            </a:xfrm>
            <a:prstGeom prst="rect">
              <a:avLst/>
            </a:prstGeom>
            <a:gradFill>
              <a:gsLst>
                <a:gs pos="50000">
                  <a:schemeClr val="bg1">
                    <a:lumMod val="95000"/>
                  </a:schemeClr>
                </a:gs>
                <a:gs pos="65000">
                  <a:srgbClr val="E1E1E1">
                    <a:alpha val="64000"/>
                  </a:srgbClr>
                </a:gs>
                <a:gs pos="21000">
                  <a:schemeClr val="bg1"/>
                </a:gs>
                <a:gs pos="35000">
                  <a:schemeClr val="bg1">
                    <a:lumMod val="85000"/>
                    <a:alpha val="64000"/>
                  </a:schemeClr>
                </a:gs>
                <a:gs pos="21000">
                  <a:srgbClr val="F9F9F9"/>
                </a:gs>
                <a:gs pos="77000">
                  <a:srgbClr val="FAFAFA"/>
                </a:gs>
                <a:gs pos="8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grpSp>
      <p:sp>
        <p:nvSpPr>
          <p:cNvPr id="14" name="文本框 34">
            <a:extLst>
              <a:ext uri="{FF2B5EF4-FFF2-40B4-BE49-F238E27FC236}">
                <a16:creationId xmlns:a16="http://schemas.microsoft.com/office/drawing/2014/main" xmlns="" id="{A7FA9D16-316D-4504-BB8E-865D0479E86D}"/>
              </a:ext>
            </a:extLst>
          </p:cNvPr>
          <p:cNvSpPr txBox="1">
            <a:spLocks noChangeArrowheads="1"/>
          </p:cNvSpPr>
          <p:nvPr/>
        </p:nvSpPr>
        <p:spPr bwMode="auto">
          <a:xfrm>
            <a:off x="3130292" y="413129"/>
            <a:ext cx="592982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a:solidFill>
                  <a:srgbClr val="83212F"/>
                </a:solidFill>
                <a:latin typeface="微软雅黑" pitchFamily="34" charset="-122"/>
                <a:ea typeface="微软雅黑" pitchFamily="34" charset="-122"/>
              </a:rPr>
              <a:t>（二）加强过程管理，落实七项责任</a:t>
            </a:r>
          </a:p>
        </p:txBody>
      </p:sp>
      <p:sp>
        <p:nvSpPr>
          <p:cNvPr id="3" name="矩形: 圆角 2">
            <a:extLst>
              <a:ext uri="{FF2B5EF4-FFF2-40B4-BE49-F238E27FC236}">
                <a16:creationId xmlns:a16="http://schemas.microsoft.com/office/drawing/2014/main" xmlns="" id="{66440958-F3D1-4AC3-A4B4-B17CD462EA70}"/>
              </a:ext>
            </a:extLst>
          </p:cNvPr>
          <p:cNvSpPr/>
          <p:nvPr/>
        </p:nvSpPr>
        <p:spPr>
          <a:xfrm>
            <a:off x="525741" y="1311078"/>
            <a:ext cx="11140517" cy="5213373"/>
          </a:xfrm>
          <a:prstGeom prst="roundRect">
            <a:avLst>
              <a:gd name="adj" fmla="val 3569"/>
            </a:avLst>
          </a:prstGeom>
          <a:noFill/>
          <a:ln w="28575">
            <a:solidFill>
              <a:srgbClr val="90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xmlns="" id="{81090E68-2646-463B-82CF-9D0DDC8860BE}"/>
              </a:ext>
            </a:extLst>
          </p:cNvPr>
          <p:cNvSpPr txBox="1"/>
          <p:nvPr/>
        </p:nvSpPr>
        <p:spPr>
          <a:xfrm>
            <a:off x="816745" y="1945568"/>
            <a:ext cx="10626571" cy="3782895"/>
          </a:xfrm>
          <a:prstGeom prst="rect">
            <a:avLst/>
          </a:prstGeom>
          <a:noFill/>
        </p:spPr>
        <p:txBody>
          <a:bodyPr wrap="square" rtlCol="0">
            <a:spAutoFit/>
          </a:bodyPr>
          <a:lstStyle/>
          <a:p>
            <a:pPr indent="457200">
              <a:lnSpc>
                <a:spcPct val="150000"/>
              </a:lnSpc>
            </a:pPr>
            <a:r>
              <a:rPr lang="en-US" altLang="zh-CN" b="1" dirty="0">
                <a:solidFill>
                  <a:srgbClr val="901C1C"/>
                </a:solidFill>
                <a:latin typeface="微软雅黑" panose="020B0503020204020204" pitchFamily="34" charset="-122"/>
                <a:ea typeface="微软雅黑" panose="020B0503020204020204" pitchFamily="34" charset="-122"/>
              </a:rPr>
              <a:t>3.</a:t>
            </a:r>
            <a:r>
              <a:rPr lang="zh-CN" altLang="en-US" b="1" dirty="0">
                <a:solidFill>
                  <a:srgbClr val="901C1C"/>
                </a:solidFill>
                <a:latin typeface="微软雅黑" panose="020B0503020204020204" pitchFamily="34" charset="-122"/>
                <a:ea typeface="微软雅黑" panose="020B0503020204020204" pitchFamily="34" charset="-122"/>
              </a:rPr>
              <a:t>管队伍。</a:t>
            </a:r>
            <a:r>
              <a:rPr lang="zh-CN" altLang="en-US" dirty="0">
                <a:latin typeface="微软雅黑" panose="020B0503020204020204" pitchFamily="34" charset="-122"/>
                <a:ea typeface="微软雅黑" panose="020B0503020204020204" pitchFamily="34" charset="-122"/>
              </a:rPr>
              <a:t>着力抓好干部、党员和教师队伍。把坚定理想信念作为党的思想建设的首要任务，教育引导广大干部、党员牢记党的宗旨，挺起共产党人的精神脊梁，解决好世界观、人生观、价值观这个“总开关”问题，自觉做共产主义远大理想和中国特色社会主义共同理想的坚定信仰者和忠实实践者。在师资引入、培训和考核机制中明确要求，把好教育教学关，严格落实师德一票否决制。引导教师主动加强学习，守好政治底线、法律底线、道德底线，争做有理想信念、有道德情操、有扎实学识、有仁爱之心的“四有”好老师，传播先进文化、塑造美好心灵、弘扬社会正气。高度警醒、有力处置本单位意识形态领域出现的问题，坚决抵制错误思潮和言论。对本校教职员工发表或在微信朋友圈传播违反政治纪律、组织纪律的言论，及时进行提醒和警示，根据情节按规定予以严肃处理。如发生意识形态领域重大问题，要第一时间向上级党组织汇报。</a:t>
            </a:r>
          </a:p>
        </p:txBody>
      </p:sp>
    </p:spTree>
    <p:extLst>
      <p:ext uri="{BB962C8B-B14F-4D97-AF65-F5344CB8AC3E}">
        <p14:creationId xmlns:p14="http://schemas.microsoft.com/office/powerpoint/2010/main" xmlns="" val="92448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anim calcmode="lin" valueType="num">
                                      <p:cBhvr>
                                        <p:cTn id="8" dur="750" fill="hold"/>
                                        <p:tgtEl>
                                          <p:spTgt spid="14"/>
                                        </p:tgtEl>
                                        <p:attrNameLst>
                                          <p:attrName>ppt_x</p:attrName>
                                        </p:attrNameLst>
                                      </p:cBhvr>
                                      <p:tavLst>
                                        <p:tav tm="0">
                                          <p:val>
                                            <p:strVal val="#ppt_x"/>
                                          </p:val>
                                        </p:tav>
                                        <p:tav tm="100000">
                                          <p:val>
                                            <p:strVal val="#ppt_x"/>
                                          </p:val>
                                        </p:tav>
                                      </p:tavLst>
                                    </p:anim>
                                    <p:anim calcmode="lin" valueType="num">
                                      <p:cBhvr>
                                        <p:cTn id="9"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4">
            <a:extLst>
              <a:ext uri="{FF2B5EF4-FFF2-40B4-BE49-F238E27FC236}">
                <a16:creationId xmlns:a16="http://schemas.microsoft.com/office/drawing/2014/main" xmlns="" id="{89FE3CDD-BBB2-496A-A2D5-F78E48DFD955}"/>
              </a:ext>
            </a:extLst>
          </p:cNvPr>
          <p:cNvGrpSpPr>
            <a:grpSpLocks/>
          </p:cNvGrpSpPr>
          <p:nvPr/>
        </p:nvGrpSpPr>
        <p:grpSpPr bwMode="auto">
          <a:xfrm>
            <a:off x="-419100" y="192918"/>
            <a:ext cx="13028613" cy="956140"/>
            <a:chOff x="-419099" y="781050"/>
            <a:chExt cx="13030200" cy="5533603"/>
          </a:xfrm>
        </p:grpSpPr>
        <p:grpSp>
          <p:nvGrpSpPr>
            <p:cNvPr id="7" name="组合 25">
              <a:extLst>
                <a:ext uri="{FF2B5EF4-FFF2-40B4-BE49-F238E27FC236}">
                  <a16:creationId xmlns:a16="http://schemas.microsoft.com/office/drawing/2014/main" xmlns="" id="{29479B14-12A6-431C-87A0-A013267FB082}"/>
                </a:ext>
              </a:extLst>
            </p:cNvPr>
            <p:cNvGrpSpPr>
              <a:grpSpLocks/>
            </p:cNvGrpSpPr>
            <p:nvPr/>
          </p:nvGrpSpPr>
          <p:grpSpPr bwMode="auto">
            <a:xfrm>
              <a:off x="216007" y="790996"/>
              <a:ext cx="11759987" cy="5523657"/>
              <a:chOff x="1321226" y="781050"/>
              <a:chExt cx="8127575" cy="5523657"/>
            </a:xfrm>
          </p:grpSpPr>
          <p:pic>
            <p:nvPicPr>
              <p:cNvPr id="12" name="图片 37">
                <a:extLst>
                  <a:ext uri="{FF2B5EF4-FFF2-40B4-BE49-F238E27FC236}">
                    <a16:creationId xmlns:a16="http://schemas.microsoft.com/office/drawing/2014/main" xmlns="" id="{E493D75D-A583-42DC-A907-BBB6AA959E7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图片 38">
                <a:extLst>
                  <a:ext uri="{FF2B5EF4-FFF2-40B4-BE49-F238E27FC236}">
                    <a16:creationId xmlns:a16="http://schemas.microsoft.com/office/drawing/2014/main" xmlns="" id="{FE58ABC9-A605-4778-B516-600C9B187BAB}"/>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8" name="组合 27">
              <a:extLst>
                <a:ext uri="{FF2B5EF4-FFF2-40B4-BE49-F238E27FC236}">
                  <a16:creationId xmlns:a16="http://schemas.microsoft.com/office/drawing/2014/main" xmlns="" id="{5BA2DB53-B5C0-4C98-ABA5-EA41155E94E4}"/>
                </a:ext>
              </a:extLst>
            </p:cNvPr>
            <p:cNvGrpSpPr>
              <a:grpSpLocks/>
            </p:cNvGrpSpPr>
            <p:nvPr/>
          </p:nvGrpSpPr>
          <p:grpSpPr bwMode="auto">
            <a:xfrm>
              <a:off x="-419099" y="781050"/>
              <a:ext cx="13030200" cy="5523657"/>
              <a:chOff x="1321226" y="781050"/>
              <a:chExt cx="8127575" cy="5523657"/>
            </a:xfrm>
          </p:grpSpPr>
          <p:pic>
            <p:nvPicPr>
              <p:cNvPr id="10" name="图片 35">
                <a:extLst>
                  <a:ext uri="{FF2B5EF4-FFF2-40B4-BE49-F238E27FC236}">
                    <a16:creationId xmlns:a16="http://schemas.microsoft.com/office/drawing/2014/main" xmlns="" id="{E07DC5AC-0356-4883-87DD-C66CDC194C81}"/>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图片 36">
                <a:extLst>
                  <a:ext uri="{FF2B5EF4-FFF2-40B4-BE49-F238E27FC236}">
                    <a16:creationId xmlns:a16="http://schemas.microsoft.com/office/drawing/2014/main" xmlns="" id="{03C0AA51-9BE6-4BFD-94A1-B96070453AA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 name="矩形 8">
              <a:extLst>
                <a:ext uri="{FF2B5EF4-FFF2-40B4-BE49-F238E27FC236}">
                  <a16:creationId xmlns:a16="http://schemas.microsoft.com/office/drawing/2014/main" xmlns="" id="{10D18994-BA0B-4F37-8B82-CF441AEDBACD}"/>
                </a:ext>
              </a:extLst>
            </p:cNvPr>
            <p:cNvSpPr/>
            <p:nvPr/>
          </p:nvSpPr>
          <p:spPr>
            <a:xfrm>
              <a:off x="52" y="1594943"/>
              <a:ext cx="12191898" cy="3913901"/>
            </a:xfrm>
            <a:prstGeom prst="rect">
              <a:avLst/>
            </a:prstGeom>
            <a:gradFill>
              <a:gsLst>
                <a:gs pos="50000">
                  <a:schemeClr val="bg1">
                    <a:lumMod val="95000"/>
                  </a:schemeClr>
                </a:gs>
                <a:gs pos="65000">
                  <a:srgbClr val="E1E1E1">
                    <a:alpha val="64000"/>
                  </a:srgbClr>
                </a:gs>
                <a:gs pos="21000">
                  <a:schemeClr val="bg1"/>
                </a:gs>
                <a:gs pos="35000">
                  <a:schemeClr val="bg1">
                    <a:lumMod val="85000"/>
                    <a:alpha val="64000"/>
                  </a:schemeClr>
                </a:gs>
                <a:gs pos="21000">
                  <a:srgbClr val="F9F9F9"/>
                </a:gs>
                <a:gs pos="77000">
                  <a:srgbClr val="FAFAFA"/>
                </a:gs>
                <a:gs pos="8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grpSp>
      <p:sp>
        <p:nvSpPr>
          <p:cNvPr id="14" name="文本框 34">
            <a:extLst>
              <a:ext uri="{FF2B5EF4-FFF2-40B4-BE49-F238E27FC236}">
                <a16:creationId xmlns:a16="http://schemas.microsoft.com/office/drawing/2014/main" xmlns="" id="{A7FA9D16-316D-4504-BB8E-865D0479E86D}"/>
              </a:ext>
            </a:extLst>
          </p:cNvPr>
          <p:cNvSpPr txBox="1">
            <a:spLocks noChangeArrowheads="1"/>
          </p:cNvSpPr>
          <p:nvPr/>
        </p:nvSpPr>
        <p:spPr bwMode="auto">
          <a:xfrm>
            <a:off x="3130292" y="413129"/>
            <a:ext cx="592982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a:solidFill>
                  <a:srgbClr val="83212F"/>
                </a:solidFill>
                <a:latin typeface="微软雅黑" pitchFamily="34" charset="-122"/>
                <a:ea typeface="微软雅黑" pitchFamily="34" charset="-122"/>
              </a:rPr>
              <a:t>（二）加强过程管理，落实七项责任</a:t>
            </a:r>
          </a:p>
        </p:txBody>
      </p:sp>
      <p:sp>
        <p:nvSpPr>
          <p:cNvPr id="3" name="矩形: 圆角 2">
            <a:extLst>
              <a:ext uri="{FF2B5EF4-FFF2-40B4-BE49-F238E27FC236}">
                <a16:creationId xmlns:a16="http://schemas.microsoft.com/office/drawing/2014/main" xmlns="" id="{66440958-F3D1-4AC3-A4B4-B17CD462EA70}"/>
              </a:ext>
            </a:extLst>
          </p:cNvPr>
          <p:cNvSpPr/>
          <p:nvPr/>
        </p:nvSpPr>
        <p:spPr>
          <a:xfrm>
            <a:off x="525741" y="1311078"/>
            <a:ext cx="11140517" cy="5213373"/>
          </a:xfrm>
          <a:prstGeom prst="roundRect">
            <a:avLst>
              <a:gd name="adj" fmla="val 3569"/>
            </a:avLst>
          </a:prstGeom>
          <a:noFill/>
          <a:ln w="28575">
            <a:solidFill>
              <a:srgbClr val="90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xmlns="" id="{81090E68-2646-463B-82CF-9D0DDC8860BE}"/>
              </a:ext>
            </a:extLst>
          </p:cNvPr>
          <p:cNvSpPr txBox="1"/>
          <p:nvPr/>
        </p:nvSpPr>
        <p:spPr>
          <a:xfrm>
            <a:off x="816745" y="1563853"/>
            <a:ext cx="10626571" cy="4613892"/>
          </a:xfrm>
          <a:prstGeom prst="rect">
            <a:avLst/>
          </a:prstGeom>
          <a:noFill/>
        </p:spPr>
        <p:txBody>
          <a:bodyPr wrap="square" rtlCol="0">
            <a:spAutoFit/>
          </a:bodyPr>
          <a:lstStyle/>
          <a:p>
            <a:pPr indent="457200">
              <a:lnSpc>
                <a:spcPct val="150000"/>
              </a:lnSpc>
            </a:pPr>
            <a:r>
              <a:rPr lang="en-US" altLang="zh-CN" b="1" dirty="0">
                <a:solidFill>
                  <a:srgbClr val="901C1C"/>
                </a:solidFill>
                <a:latin typeface="微软雅黑" panose="020B0503020204020204" pitchFamily="34" charset="-122"/>
                <a:ea typeface="微软雅黑" panose="020B0503020204020204" pitchFamily="34" charset="-122"/>
              </a:rPr>
              <a:t>4.</a:t>
            </a:r>
            <a:r>
              <a:rPr lang="zh-CN" altLang="en-US" b="1" dirty="0">
                <a:solidFill>
                  <a:srgbClr val="901C1C"/>
                </a:solidFill>
                <a:latin typeface="微软雅黑" panose="020B0503020204020204" pitchFamily="34" charset="-122"/>
                <a:ea typeface="微软雅黑" panose="020B0503020204020204" pitchFamily="34" charset="-122"/>
              </a:rPr>
              <a:t>管课堂。</a:t>
            </a:r>
            <a:r>
              <a:rPr lang="zh-CN" altLang="en-US" dirty="0">
                <a:latin typeface="微软雅黑" panose="020B0503020204020204" pitchFamily="34" charset="-122"/>
                <a:ea typeface="微软雅黑" panose="020B0503020204020204" pitchFamily="34" charset="-122"/>
              </a:rPr>
              <a:t>根据市教委和区教育局要求，严格教学科研管理，在课程建设、教材编制、教学管理过程中引入意识形态监督备案制度，规范管理国家课程校本化实施过程，严格防范错误导向的内容进入编写的校本教材。加强思想政治理论课建设，发挥教育主渠道作用，推进马克思主义中国化最新成果进教材、进课堂、进学生头脑。以立德树人为宗旨，加强包括语文、政治、历史、地理等课程设置和课堂教学管理。基于学生道德与社会性发展需要设计、组织学习活动，坚决抵制“去思想化”“去历史化”“去中国化”“去主流化”的错误思想和观点，提高授课水平，将理论讲准讲深讲透，使课程受学生欢迎，使学生真懂真信真用，终身受益。</a:t>
            </a:r>
            <a:endParaRPr lang="en-US" altLang="zh-CN" dirty="0">
              <a:latin typeface="微软雅黑" panose="020B0503020204020204" pitchFamily="34" charset="-122"/>
              <a:ea typeface="微软雅黑" panose="020B0503020204020204" pitchFamily="34" charset="-122"/>
            </a:endParaRPr>
          </a:p>
          <a:p>
            <a:pPr indent="457200">
              <a:lnSpc>
                <a:spcPct val="150000"/>
              </a:lnSpc>
            </a:pPr>
            <a:r>
              <a:rPr lang="en-US" altLang="zh-CN" b="1" dirty="0">
                <a:solidFill>
                  <a:srgbClr val="901C1C"/>
                </a:solidFill>
                <a:latin typeface="微软雅黑" panose="020B0503020204020204" pitchFamily="34" charset="-122"/>
                <a:ea typeface="微软雅黑" panose="020B0503020204020204" pitchFamily="34" charset="-122"/>
              </a:rPr>
              <a:t>5.</a:t>
            </a:r>
            <a:r>
              <a:rPr lang="zh-CN" altLang="en-US" b="1" dirty="0">
                <a:solidFill>
                  <a:srgbClr val="901C1C"/>
                </a:solidFill>
                <a:latin typeface="微软雅黑" panose="020B0503020204020204" pitchFamily="34" charset="-122"/>
                <a:ea typeface="微软雅黑" panose="020B0503020204020204" pitchFamily="34" charset="-122"/>
              </a:rPr>
              <a:t>管阵地。</a:t>
            </a:r>
            <a:r>
              <a:rPr lang="zh-CN" altLang="en-US" dirty="0">
                <a:latin typeface="微软雅黑" panose="020B0503020204020204" pitchFamily="34" charset="-122"/>
                <a:ea typeface="微软雅黑" panose="020B0503020204020204" pitchFamily="34" charset="-122"/>
              </a:rPr>
              <a:t>加强对校内各类意识形态阵地的建设和管理。注意区分政治原则问题、思想认识问题、学术观点问题，旗帜鲜明地反对和抵制各种错误观点。充分发挥校园网、校微信公众号、校刊、校园电视台、电子屏、宣传栏等在思想理论宣传引导中的主渠道作用。紧紧围绕学习宣传贯彻党的十九大精神这一工作主线，深化理论学习和舆论宣传，开展主题宣传活动，培育和践行社会主义核心价值观。</a:t>
            </a: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43379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anim calcmode="lin" valueType="num">
                                      <p:cBhvr>
                                        <p:cTn id="8" dur="750" fill="hold"/>
                                        <p:tgtEl>
                                          <p:spTgt spid="14"/>
                                        </p:tgtEl>
                                        <p:attrNameLst>
                                          <p:attrName>ppt_x</p:attrName>
                                        </p:attrNameLst>
                                      </p:cBhvr>
                                      <p:tavLst>
                                        <p:tav tm="0">
                                          <p:val>
                                            <p:strVal val="#ppt_x"/>
                                          </p:val>
                                        </p:tav>
                                        <p:tav tm="100000">
                                          <p:val>
                                            <p:strVal val="#ppt_x"/>
                                          </p:val>
                                        </p:tav>
                                      </p:tavLst>
                                    </p:anim>
                                    <p:anim calcmode="lin" valueType="num">
                                      <p:cBhvr>
                                        <p:cTn id="9"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4">
            <a:extLst>
              <a:ext uri="{FF2B5EF4-FFF2-40B4-BE49-F238E27FC236}">
                <a16:creationId xmlns:a16="http://schemas.microsoft.com/office/drawing/2014/main" xmlns="" id="{89FE3CDD-BBB2-496A-A2D5-F78E48DFD955}"/>
              </a:ext>
            </a:extLst>
          </p:cNvPr>
          <p:cNvGrpSpPr>
            <a:grpSpLocks/>
          </p:cNvGrpSpPr>
          <p:nvPr/>
        </p:nvGrpSpPr>
        <p:grpSpPr bwMode="auto">
          <a:xfrm>
            <a:off x="-419100" y="192918"/>
            <a:ext cx="13028613" cy="956140"/>
            <a:chOff x="-419099" y="781050"/>
            <a:chExt cx="13030200" cy="5533603"/>
          </a:xfrm>
        </p:grpSpPr>
        <p:grpSp>
          <p:nvGrpSpPr>
            <p:cNvPr id="7" name="组合 25">
              <a:extLst>
                <a:ext uri="{FF2B5EF4-FFF2-40B4-BE49-F238E27FC236}">
                  <a16:creationId xmlns:a16="http://schemas.microsoft.com/office/drawing/2014/main" xmlns="" id="{29479B14-12A6-431C-87A0-A013267FB082}"/>
                </a:ext>
              </a:extLst>
            </p:cNvPr>
            <p:cNvGrpSpPr>
              <a:grpSpLocks/>
            </p:cNvGrpSpPr>
            <p:nvPr/>
          </p:nvGrpSpPr>
          <p:grpSpPr bwMode="auto">
            <a:xfrm>
              <a:off x="216007" y="790996"/>
              <a:ext cx="11759987" cy="5523657"/>
              <a:chOff x="1321226" y="781050"/>
              <a:chExt cx="8127575" cy="5523657"/>
            </a:xfrm>
          </p:grpSpPr>
          <p:pic>
            <p:nvPicPr>
              <p:cNvPr id="12" name="图片 37">
                <a:extLst>
                  <a:ext uri="{FF2B5EF4-FFF2-40B4-BE49-F238E27FC236}">
                    <a16:creationId xmlns:a16="http://schemas.microsoft.com/office/drawing/2014/main" xmlns="" id="{E493D75D-A583-42DC-A907-BBB6AA959E7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图片 38">
                <a:extLst>
                  <a:ext uri="{FF2B5EF4-FFF2-40B4-BE49-F238E27FC236}">
                    <a16:creationId xmlns:a16="http://schemas.microsoft.com/office/drawing/2014/main" xmlns="" id="{FE58ABC9-A605-4778-B516-600C9B187BAB}"/>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8" name="组合 27">
              <a:extLst>
                <a:ext uri="{FF2B5EF4-FFF2-40B4-BE49-F238E27FC236}">
                  <a16:creationId xmlns:a16="http://schemas.microsoft.com/office/drawing/2014/main" xmlns="" id="{5BA2DB53-B5C0-4C98-ABA5-EA41155E94E4}"/>
                </a:ext>
              </a:extLst>
            </p:cNvPr>
            <p:cNvGrpSpPr>
              <a:grpSpLocks/>
            </p:cNvGrpSpPr>
            <p:nvPr/>
          </p:nvGrpSpPr>
          <p:grpSpPr bwMode="auto">
            <a:xfrm>
              <a:off x="-419099" y="781050"/>
              <a:ext cx="13030200" cy="5523657"/>
              <a:chOff x="1321226" y="781050"/>
              <a:chExt cx="8127575" cy="5523657"/>
            </a:xfrm>
          </p:grpSpPr>
          <p:pic>
            <p:nvPicPr>
              <p:cNvPr id="10" name="图片 35">
                <a:extLst>
                  <a:ext uri="{FF2B5EF4-FFF2-40B4-BE49-F238E27FC236}">
                    <a16:creationId xmlns:a16="http://schemas.microsoft.com/office/drawing/2014/main" xmlns="" id="{E07DC5AC-0356-4883-87DD-C66CDC194C81}"/>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图片 36">
                <a:extLst>
                  <a:ext uri="{FF2B5EF4-FFF2-40B4-BE49-F238E27FC236}">
                    <a16:creationId xmlns:a16="http://schemas.microsoft.com/office/drawing/2014/main" xmlns="" id="{03C0AA51-9BE6-4BFD-94A1-B96070453AA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 name="矩形 8">
              <a:extLst>
                <a:ext uri="{FF2B5EF4-FFF2-40B4-BE49-F238E27FC236}">
                  <a16:creationId xmlns:a16="http://schemas.microsoft.com/office/drawing/2014/main" xmlns="" id="{10D18994-BA0B-4F37-8B82-CF441AEDBACD}"/>
                </a:ext>
              </a:extLst>
            </p:cNvPr>
            <p:cNvSpPr/>
            <p:nvPr/>
          </p:nvSpPr>
          <p:spPr>
            <a:xfrm>
              <a:off x="52" y="1594943"/>
              <a:ext cx="12191898" cy="3913901"/>
            </a:xfrm>
            <a:prstGeom prst="rect">
              <a:avLst/>
            </a:prstGeom>
            <a:gradFill>
              <a:gsLst>
                <a:gs pos="50000">
                  <a:schemeClr val="bg1">
                    <a:lumMod val="95000"/>
                  </a:schemeClr>
                </a:gs>
                <a:gs pos="65000">
                  <a:srgbClr val="E1E1E1">
                    <a:alpha val="64000"/>
                  </a:srgbClr>
                </a:gs>
                <a:gs pos="21000">
                  <a:schemeClr val="bg1"/>
                </a:gs>
                <a:gs pos="35000">
                  <a:schemeClr val="bg1">
                    <a:lumMod val="85000"/>
                    <a:alpha val="64000"/>
                  </a:schemeClr>
                </a:gs>
                <a:gs pos="21000">
                  <a:srgbClr val="F9F9F9"/>
                </a:gs>
                <a:gs pos="77000">
                  <a:srgbClr val="FAFAFA"/>
                </a:gs>
                <a:gs pos="8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grpSp>
      <p:sp>
        <p:nvSpPr>
          <p:cNvPr id="14" name="文本框 34">
            <a:extLst>
              <a:ext uri="{FF2B5EF4-FFF2-40B4-BE49-F238E27FC236}">
                <a16:creationId xmlns:a16="http://schemas.microsoft.com/office/drawing/2014/main" xmlns="" id="{A7FA9D16-316D-4504-BB8E-865D0479E86D}"/>
              </a:ext>
            </a:extLst>
          </p:cNvPr>
          <p:cNvSpPr txBox="1">
            <a:spLocks noChangeArrowheads="1"/>
          </p:cNvSpPr>
          <p:nvPr/>
        </p:nvSpPr>
        <p:spPr bwMode="auto">
          <a:xfrm>
            <a:off x="3130292" y="413129"/>
            <a:ext cx="592982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a:solidFill>
                  <a:srgbClr val="83212F"/>
                </a:solidFill>
                <a:latin typeface="微软雅黑" pitchFamily="34" charset="-122"/>
                <a:ea typeface="微软雅黑" pitchFamily="34" charset="-122"/>
              </a:rPr>
              <a:t>（二）加强过程管理，落实七项责任</a:t>
            </a:r>
          </a:p>
        </p:txBody>
      </p:sp>
      <p:sp>
        <p:nvSpPr>
          <p:cNvPr id="3" name="矩形: 圆角 2">
            <a:extLst>
              <a:ext uri="{FF2B5EF4-FFF2-40B4-BE49-F238E27FC236}">
                <a16:creationId xmlns:a16="http://schemas.microsoft.com/office/drawing/2014/main" xmlns="" id="{66440958-F3D1-4AC3-A4B4-B17CD462EA70}"/>
              </a:ext>
            </a:extLst>
          </p:cNvPr>
          <p:cNvSpPr/>
          <p:nvPr/>
        </p:nvSpPr>
        <p:spPr>
          <a:xfrm>
            <a:off x="525741" y="1311078"/>
            <a:ext cx="11140517" cy="5213373"/>
          </a:xfrm>
          <a:prstGeom prst="roundRect">
            <a:avLst>
              <a:gd name="adj" fmla="val 3569"/>
            </a:avLst>
          </a:prstGeom>
          <a:noFill/>
          <a:ln w="28575">
            <a:solidFill>
              <a:srgbClr val="90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xmlns="" id="{81090E68-2646-463B-82CF-9D0DDC8860BE}"/>
              </a:ext>
            </a:extLst>
          </p:cNvPr>
          <p:cNvSpPr txBox="1"/>
          <p:nvPr/>
        </p:nvSpPr>
        <p:spPr>
          <a:xfrm>
            <a:off x="816745" y="2026316"/>
            <a:ext cx="10626571" cy="3782895"/>
          </a:xfrm>
          <a:prstGeom prst="rect">
            <a:avLst/>
          </a:prstGeom>
          <a:noFill/>
        </p:spPr>
        <p:txBody>
          <a:bodyPr wrap="square" rtlCol="0">
            <a:spAutoFit/>
          </a:bodyPr>
          <a:lstStyle/>
          <a:p>
            <a:pPr indent="457200">
              <a:lnSpc>
                <a:spcPct val="150000"/>
              </a:lnSpc>
            </a:pPr>
            <a:r>
              <a:rPr lang="en-US" altLang="zh-CN" b="1" dirty="0">
                <a:solidFill>
                  <a:srgbClr val="901C1C"/>
                </a:solidFill>
                <a:latin typeface="微软雅黑" panose="020B0503020204020204" pitchFamily="34" charset="-122"/>
                <a:ea typeface="微软雅黑" panose="020B0503020204020204" pitchFamily="34" charset="-122"/>
              </a:rPr>
              <a:t>6.</a:t>
            </a:r>
            <a:r>
              <a:rPr lang="zh-CN" altLang="en-US" b="1" dirty="0">
                <a:solidFill>
                  <a:srgbClr val="901C1C"/>
                </a:solidFill>
                <a:latin typeface="微软雅黑" panose="020B0503020204020204" pitchFamily="34" charset="-122"/>
                <a:ea typeface="微软雅黑" panose="020B0503020204020204" pitchFamily="34" charset="-122"/>
              </a:rPr>
              <a:t>管网络。</a:t>
            </a:r>
            <a:r>
              <a:rPr lang="zh-CN" altLang="en-US" dirty="0">
                <a:latin typeface="微软雅黑" panose="020B0503020204020204" pitchFamily="34" charset="-122"/>
                <a:ea typeface="微软雅黑" panose="020B0503020204020204" pitchFamily="34" charset="-122"/>
              </a:rPr>
              <a:t>严格落实网络意识形态工作责任制，加强对网上交流的管控。学习贯彻</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关于规范党员干部网络行为的意见</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加强对党员干部网络行为的管控、教育、引导和管理。对本校违反网络安全纪律的情况，视情节轻重及时处理，分清责任主次，依法依规追究，并及时通报、上报。进一步规范网上信息传播秩序，严防网上意识形态渗透，旗帜鲜明地开展网上舆论斗争。把握好网上舆论的时、度、效，以文明、健康、理性、公正、负责任的网上言论，营造晴朗的网络空间。</a:t>
            </a:r>
            <a:endParaRPr lang="en-US" altLang="zh-CN" dirty="0">
              <a:latin typeface="微软雅黑" panose="020B0503020204020204" pitchFamily="34" charset="-122"/>
              <a:ea typeface="微软雅黑" panose="020B0503020204020204" pitchFamily="34" charset="-122"/>
            </a:endParaRPr>
          </a:p>
          <a:p>
            <a:pPr indent="457200">
              <a:lnSpc>
                <a:spcPct val="150000"/>
              </a:lnSpc>
            </a:pPr>
            <a:r>
              <a:rPr lang="en-US" altLang="zh-CN" b="1" dirty="0">
                <a:solidFill>
                  <a:srgbClr val="901C1C"/>
                </a:solidFill>
                <a:latin typeface="微软雅黑" panose="020B0503020204020204" pitchFamily="34" charset="-122"/>
                <a:ea typeface="微软雅黑" panose="020B0503020204020204" pitchFamily="34" charset="-122"/>
              </a:rPr>
              <a:t>7.</a:t>
            </a:r>
            <a:r>
              <a:rPr lang="zh-CN" altLang="en-US" b="1" dirty="0">
                <a:solidFill>
                  <a:srgbClr val="901C1C"/>
                </a:solidFill>
                <a:latin typeface="微软雅黑" panose="020B0503020204020204" pitchFamily="34" charset="-122"/>
                <a:ea typeface="微软雅黑" panose="020B0503020204020204" pitchFamily="34" charset="-122"/>
              </a:rPr>
              <a:t>管活动。</a:t>
            </a:r>
            <a:r>
              <a:rPr lang="zh-CN" altLang="en-US" dirty="0">
                <a:latin typeface="微软雅黑" panose="020B0503020204020204" pitchFamily="34" charset="-122"/>
                <a:ea typeface="微软雅黑" panose="020B0503020204020204" pitchFamily="34" charset="-122"/>
              </a:rPr>
              <a:t>加强对本校主办或承办的政治思想类活动的监督和管理，建立相关制度并严格执行。做好突发事件的舆情应对预案。抵御宗教渗透、严防群体性事件在意识形态领域传导扩散，维护意识形态安全。加强学校对外教育交流的管理，按要求做好报备案，以及对来校交流师生的管理。严格干部、教师因公出国（境）管理，切实加强对外交流的纪律教育。</a:t>
            </a:r>
          </a:p>
        </p:txBody>
      </p:sp>
    </p:spTree>
    <p:extLst>
      <p:ext uri="{BB962C8B-B14F-4D97-AF65-F5344CB8AC3E}">
        <p14:creationId xmlns:p14="http://schemas.microsoft.com/office/powerpoint/2010/main" xmlns="" val="269601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anim calcmode="lin" valueType="num">
                                      <p:cBhvr>
                                        <p:cTn id="8" dur="750" fill="hold"/>
                                        <p:tgtEl>
                                          <p:spTgt spid="14"/>
                                        </p:tgtEl>
                                        <p:attrNameLst>
                                          <p:attrName>ppt_x</p:attrName>
                                        </p:attrNameLst>
                                      </p:cBhvr>
                                      <p:tavLst>
                                        <p:tav tm="0">
                                          <p:val>
                                            <p:strVal val="#ppt_x"/>
                                          </p:val>
                                        </p:tav>
                                        <p:tav tm="100000">
                                          <p:val>
                                            <p:strVal val="#ppt_x"/>
                                          </p:val>
                                        </p:tav>
                                      </p:tavLst>
                                    </p:anim>
                                    <p:anim calcmode="lin" valueType="num">
                                      <p:cBhvr>
                                        <p:cTn id="9"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4">
            <a:extLst>
              <a:ext uri="{FF2B5EF4-FFF2-40B4-BE49-F238E27FC236}">
                <a16:creationId xmlns:a16="http://schemas.microsoft.com/office/drawing/2014/main" xmlns="" id="{89FE3CDD-BBB2-496A-A2D5-F78E48DFD955}"/>
              </a:ext>
            </a:extLst>
          </p:cNvPr>
          <p:cNvGrpSpPr>
            <a:grpSpLocks/>
          </p:cNvGrpSpPr>
          <p:nvPr/>
        </p:nvGrpSpPr>
        <p:grpSpPr bwMode="auto">
          <a:xfrm>
            <a:off x="-419100" y="192918"/>
            <a:ext cx="13028613" cy="956140"/>
            <a:chOff x="-419099" y="781050"/>
            <a:chExt cx="13030200" cy="5533603"/>
          </a:xfrm>
        </p:grpSpPr>
        <p:grpSp>
          <p:nvGrpSpPr>
            <p:cNvPr id="7" name="组合 25">
              <a:extLst>
                <a:ext uri="{FF2B5EF4-FFF2-40B4-BE49-F238E27FC236}">
                  <a16:creationId xmlns:a16="http://schemas.microsoft.com/office/drawing/2014/main" xmlns="" id="{29479B14-12A6-431C-87A0-A013267FB082}"/>
                </a:ext>
              </a:extLst>
            </p:cNvPr>
            <p:cNvGrpSpPr>
              <a:grpSpLocks/>
            </p:cNvGrpSpPr>
            <p:nvPr/>
          </p:nvGrpSpPr>
          <p:grpSpPr bwMode="auto">
            <a:xfrm>
              <a:off x="216007" y="790996"/>
              <a:ext cx="11759987" cy="5523657"/>
              <a:chOff x="1321226" y="781050"/>
              <a:chExt cx="8127575" cy="5523657"/>
            </a:xfrm>
          </p:grpSpPr>
          <p:pic>
            <p:nvPicPr>
              <p:cNvPr id="12" name="图片 37">
                <a:extLst>
                  <a:ext uri="{FF2B5EF4-FFF2-40B4-BE49-F238E27FC236}">
                    <a16:creationId xmlns:a16="http://schemas.microsoft.com/office/drawing/2014/main" xmlns="" id="{E493D75D-A583-42DC-A907-BBB6AA959E7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图片 38">
                <a:extLst>
                  <a:ext uri="{FF2B5EF4-FFF2-40B4-BE49-F238E27FC236}">
                    <a16:creationId xmlns:a16="http://schemas.microsoft.com/office/drawing/2014/main" xmlns="" id="{FE58ABC9-A605-4778-B516-600C9B187BAB}"/>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8" name="组合 27">
              <a:extLst>
                <a:ext uri="{FF2B5EF4-FFF2-40B4-BE49-F238E27FC236}">
                  <a16:creationId xmlns:a16="http://schemas.microsoft.com/office/drawing/2014/main" xmlns="" id="{5BA2DB53-B5C0-4C98-ABA5-EA41155E94E4}"/>
                </a:ext>
              </a:extLst>
            </p:cNvPr>
            <p:cNvGrpSpPr>
              <a:grpSpLocks/>
            </p:cNvGrpSpPr>
            <p:nvPr/>
          </p:nvGrpSpPr>
          <p:grpSpPr bwMode="auto">
            <a:xfrm>
              <a:off x="-419099" y="781050"/>
              <a:ext cx="13030200" cy="5523657"/>
              <a:chOff x="1321226" y="781050"/>
              <a:chExt cx="8127575" cy="5523657"/>
            </a:xfrm>
          </p:grpSpPr>
          <p:pic>
            <p:nvPicPr>
              <p:cNvPr id="10" name="图片 35">
                <a:extLst>
                  <a:ext uri="{FF2B5EF4-FFF2-40B4-BE49-F238E27FC236}">
                    <a16:creationId xmlns:a16="http://schemas.microsoft.com/office/drawing/2014/main" xmlns="" id="{E07DC5AC-0356-4883-87DD-C66CDC194C81}"/>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图片 36">
                <a:extLst>
                  <a:ext uri="{FF2B5EF4-FFF2-40B4-BE49-F238E27FC236}">
                    <a16:creationId xmlns:a16="http://schemas.microsoft.com/office/drawing/2014/main" xmlns="" id="{03C0AA51-9BE6-4BFD-94A1-B96070453AA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 name="矩形 8">
              <a:extLst>
                <a:ext uri="{FF2B5EF4-FFF2-40B4-BE49-F238E27FC236}">
                  <a16:creationId xmlns:a16="http://schemas.microsoft.com/office/drawing/2014/main" xmlns="" id="{10D18994-BA0B-4F37-8B82-CF441AEDBACD}"/>
                </a:ext>
              </a:extLst>
            </p:cNvPr>
            <p:cNvSpPr/>
            <p:nvPr/>
          </p:nvSpPr>
          <p:spPr>
            <a:xfrm>
              <a:off x="52" y="1594943"/>
              <a:ext cx="12191898" cy="3913901"/>
            </a:xfrm>
            <a:prstGeom prst="rect">
              <a:avLst/>
            </a:prstGeom>
            <a:gradFill>
              <a:gsLst>
                <a:gs pos="50000">
                  <a:schemeClr val="bg1">
                    <a:lumMod val="95000"/>
                  </a:schemeClr>
                </a:gs>
                <a:gs pos="65000">
                  <a:srgbClr val="E1E1E1">
                    <a:alpha val="64000"/>
                  </a:srgbClr>
                </a:gs>
                <a:gs pos="21000">
                  <a:schemeClr val="bg1"/>
                </a:gs>
                <a:gs pos="35000">
                  <a:schemeClr val="bg1">
                    <a:lumMod val="85000"/>
                    <a:alpha val="64000"/>
                  </a:schemeClr>
                </a:gs>
                <a:gs pos="21000">
                  <a:srgbClr val="F9F9F9"/>
                </a:gs>
                <a:gs pos="77000">
                  <a:srgbClr val="FAFAFA"/>
                </a:gs>
                <a:gs pos="8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grpSp>
      <p:sp>
        <p:nvSpPr>
          <p:cNvPr id="14" name="文本框 34">
            <a:extLst>
              <a:ext uri="{FF2B5EF4-FFF2-40B4-BE49-F238E27FC236}">
                <a16:creationId xmlns:a16="http://schemas.microsoft.com/office/drawing/2014/main" xmlns="" id="{A7FA9D16-316D-4504-BB8E-865D0479E86D}"/>
              </a:ext>
            </a:extLst>
          </p:cNvPr>
          <p:cNvSpPr txBox="1">
            <a:spLocks noChangeArrowheads="1"/>
          </p:cNvSpPr>
          <p:nvPr/>
        </p:nvSpPr>
        <p:spPr bwMode="auto">
          <a:xfrm>
            <a:off x="3130292" y="413129"/>
            <a:ext cx="592982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a:solidFill>
                  <a:srgbClr val="83212F"/>
                </a:solidFill>
                <a:latin typeface="微软雅黑" pitchFamily="34" charset="-122"/>
                <a:ea typeface="微软雅黑" pitchFamily="34" charset="-122"/>
              </a:rPr>
              <a:t>（三）健全长效机制，强化督查问责</a:t>
            </a:r>
          </a:p>
        </p:txBody>
      </p:sp>
      <p:sp>
        <p:nvSpPr>
          <p:cNvPr id="3" name="矩形: 圆角 2">
            <a:extLst>
              <a:ext uri="{FF2B5EF4-FFF2-40B4-BE49-F238E27FC236}">
                <a16:creationId xmlns:a16="http://schemas.microsoft.com/office/drawing/2014/main" xmlns="" id="{66440958-F3D1-4AC3-A4B4-B17CD462EA70}"/>
              </a:ext>
            </a:extLst>
          </p:cNvPr>
          <p:cNvSpPr/>
          <p:nvPr/>
        </p:nvSpPr>
        <p:spPr>
          <a:xfrm>
            <a:off x="525741" y="1311078"/>
            <a:ext cx="11140517" cy="5213373"/>
          </a:xfrm>
          <a:prstGeom prst="roundRect">
            <a:avLst>
              <a:gd name="adj" fmla="val 3569"/>
            </a:avLst>
          </a:prstGeom>
          <a:noFill/>
          <a:ln w="28575">
            <a:solidFill>
              <a:srgbClr val="90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xmlns="" id="{81090E68-2646-463B-82CF-9D0DDC8860BE}"/>
              </a:ext>
            </a:extLst>
          </p:cNvPr>
          <p:cNvSpPr txBox="1"/>
          <p:nvPr/>
        </p:nvSpPr>
        <p:spPr>
          <a:xfrm>
            <a:off x="781920" y="1610818"/>
            <a:ext cx="10626571" cy="4613892"/>
          </a:xfrm>
          <a:prstGeom prst="rect">
            <a:avLst/>
          </a:prstGeom>
          <a:noFill/>
        </p:spPr>
        <p:txBody>
          <a:bodyPr wrap="square" rtlCol="0">
            <a:spAutoFit/>
          </a:bodyPr>
          <a:lstStyle/>
          <a:p>
            <a:pPr indent="457200">
              <a:lnSpc>
                <a:spcPct val="150000"/>
              </a:lnSpc>
            </a:pPr>
            <a:r>
              <a:rPr lang="zh-CN" altLang="en-US" dirty="0">
                <a:latin typeface="微软雅黑" panose="020B0503020204020204" pitchFamily="34" charset="-122"/>
                <a:ea typeface="微软雅黑" panose="020B0503020204020204" pitchFamily="34" charset="-122"/>
              </a:rPr>
              <a:t>将意识形态工作要求和相关问题纳入学校每学期一次的安全工作例会议题，加强对全校意识形态领域情况的分析研判工作，研究意识形态领域出现的问题和相关工作推进中的重点、难点，及时采取针对性措施。根据区教育党工委统一安排，每两至三年一次开展党员干部和师生思想政治状况问卷调查，及时掌握师生思想动态，总结经验，查找问题，收集意见建议，落实主体责任。党总支每年一次在全校党员干部范围内通报意识形态领域情况，统一思想认识、明确工作方向。每年年底，按照</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普陀区教育系统各级党组织落实意识形态工作责任制清单</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进行自查，向教育党工委递交书面报告，并接受区委宣传部书面审查和实地抽查。</a:t>
            </a:r>
          </a:p>
          <a:p>
            <a:pPr indent="457200">
              <a:lnSpc>
                <a:spcPct val="150000"/>
              </a:lnSpc>
            </a:pPr>
            <a:r>
              <a:rPr lang="zh-CN" altLang="en-US" dirty="0">
                <a:latin typeface="微软雅黑" panose="020B0503020204020204" pitchFamily="34" charset="-122"/>
                <a:ea typeface="微软雅黑" panose="020B0503020204020204" pitchFamily="34" charset="-122"/>
              </a:rPr>
              <a:t>坚持有责必履、失责必问是落实意识形态工作责任的关键。校领导班子、党员干部以及其他教职员工有下列情形之一，造成不良影响的，视情节轻重追究责任。情节较轻的，给予批评教育，书面检查，诫勉谈话；情节较重的，给予通报批评，责令公开检讨或公开道歉，停职检查，调离岗位；情节特别严重的，给予引咎辞职或责令辞职、免职、降职、辞退。以上问责方式可单独使用，也可同时使用。</a:t>
            </a:r>
          </a:p>
        </p:txBody>
      </p:sp>
    </p:spTree>
    <p:extLst>
      <p:ext uri="{BB962C8B-B14F-4D97-AF65-F5344CB8AC3E}">
        <p14:creationId xmlns:p14="http://schemas.microsoft.com/office/powerpoint/2010/main" xmlns="" val="204225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anim calcmode="lin" valueType="num">
                                      <p:cBhvr>
                                        <p:cTn id="8" dur="750" fill="hold"/>
                                        <p:tgtEl>
                                          <p:spTgt spid="14"/>
                                        </p:tgtEl>
                                        <p:attrNameLst>
                                          <p:attrName>ppt_x</p:attrName>
                                        </p:attrNameLst>
                                      </p:cBhvr>
                                      <p:tavLst>
                                        <p:tav tm="0">
                                          <p:val>
                                            <p:strVal val="#ppt_x"/>
                                          </p:val>
                                        </p:tav>
                                        <p:tav tm="100000">
                                          <p:val>
                                            <p:strVal val="#ppt_x"/>
                                          </p:val>
                                        </p:tav>
                                      </p:tavLst>
                                    </p:anim>
                                    <p:anim calcmode="lin" valueType="num">
                                      <p:cBhvr>
                                        <p:cTn id="9"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4">
            <a:extLst>
              <a:ext uri="{FF2B5EF4-FFF2-40B4-BE49-F238E27FC236}">
                <a16:creationId xmlns:a16="http://schemas.microsoft.com/office/drawing/2014/main" xmlns="" id="{89FE3CDD-BBB2-496A-A2D5-F78E48DFD955}"/>
              </a:ext>
            </a:extLst>
          </p:cNvPr>
          <p:cNvGrpSpPr>
            <a:grpSpLocks/>
          </p:cNvGrpSpPr>
          <p:nvPr/>
        </p:nvGrpSpPr>
        <p:grpSpPr bwMode="auto">
          <a:xfrm>
            <a:off x="-419100" y="192918"/>
            <a:ext cx="13028613" cy="956140"/>
            <a:chOff x="-419099" y="781050"/>
            <a:chExt cx="13030200" cy="5533603"/>
          </a:xfrm>
        </p:grpSpPr>
        <p:grpSp>
          <p:nvGrpSpPr>
            <p:cNvPr id="7" name="组合 25">
              <a:extLst>
                <a:ext uri="{FF2B5EF4-FFF2-40B4-BE49-F238E27FC236}">
                  <a16:creationId xmlns:a16="http://schemas.microsoft.com/office/drawing/2014/main" xmlns="" id="{29479B14-12A6-431C-87A0-A013267FB082}"/>
                </a:ext>
              </a:extLst>
            </p:cNvPr>
            <p:cNvGrpSpPr>
              <a:grpSpLocks/>
            </p:cNvGrpSpPr>
            <p:nvPr/>
          </p:nvGrpSpPr>
          <p:grpSpPr bwMode="auto">
            <a:xfrm>
              <a:off x="216007" y="790996"/>
              <a:ext cx="11759987" cy="5523657"/>
              <a:chOff x="1321226" y="781050"/>
              <a:chExt cx="8127575" cy="5523657"/>
            </a:xfrm>
          </p:grpSpPr>
          <p:pic>
            <p:nvPicPr>
              <p:cNvPr id="12" name="图片 37">
                <a:extLst>
                  <a:ext uri="{FF2B5EF4-FFF2-40B4-BE49-F238E27FC236}">
                    <a16:creationId xmlns:a16="http://schemas.microsoft.com/office/drawing/2014/main" xmlns="" id="{E493D75D-A583-42DC-A907-BBB6AA959E7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图片 38">
                <a:extLst>
                  <a:ext uri="{FF2B5EF4-FFF2-40B4-BE49-F238E27FC236}">
                    <a16:creationId xmlns:a16="http://schemas.microsoft.com/office/drawing/2014/main" xmlns="" id="{FE58ABC9-A605-4778-B516-600C9B187BAB}"/>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8" name="组合 27">
              <a:extLst>
                <a:ext uri="{FF2B5EF4-FFF2-40B4-BE49-F238E27FC236}">
                  <a16:creationId xmlns:a16="http://schemas.microsoft.com/office/drawing/2014/main" xmlns="" id="{5BA2DB53-B5C0-4C98-ABA5-EA41155E94E4}"/>
                </a:ext>
              </a:extLst>
            </p:cNvPr>
            <p:cNvGrpSpPr>
              <a:grpSpLocks/>
            </p:cNvGrpSpPr>
            <p:nvPr/>
          </p:nvGrpSpPr>
          <p:grpSpPr bwMode="auto">
            <a:xfrm>
              <a:off x="-419099" y="781050"/>
              <a:ext cx="13030200" cy="5523657"/>
              <a:chOff x="1321226" y="781050"/>
              <a:chExt cx="8127575" cy="5523657"/>
            </a:xfrm>
          </p:grpSpPr>
          <p:pic>
            <p:nvPicPr>
              <p:cNvPr id="10" name="图片 35">
                <a:extLst>
                  <a:ext uri="{FF2B5EF4-FFF2-40B4-BE49-F238E27FC236}">
                    <a16:creationId xmlns:a16="http://schemas.microsoft.com/office/drawing/2014/main" xmlns="" id="{E07DC5AC-0356-4883-87DD-C66CDC194C81}"/>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图片 36">
                <a:extLst>
                  <a:ext uri="{FF2B5EF4-FFF2-40B4-BE49-F238E27FC236}">
                    <a16:creationId xmlns:a16="http://schemas.microsoft.com/office/drawing/2014/main" xmlns="" id="{03C0AA51-9BE6-4BFD-94A1-B96070453AA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 name="矩形 8">
              <a:extLst>
                <a:ext uri="{FF2B5EF4-FFF2-40B4-BE49-F238E27FC236}">
                  <a16:creationId xmlns:a16="http://schemas.microsoft.com/office/drawing/2014/main" xmlns="" id="{10D18994-BA0B-4F37-8B82-CF441AEDBACD}"/>
                </a:ext>
              </a:extLst>
            </p:cNvPr>
            <p:cNvSpPr/>
            <p:nvPr/>
          </p:nvSpPr>
          <p:spPr>
            <a:xfrm>
              <a:off x="52" y="1594943"/>
              <a:ext cx="12191898" cy="3913901"/>
            </a:xfrm>
            <a:prstGeom prst="rect">
              <a:avLst/>
            </a:prstGeom>
            <a:gradFill>
              <a:gsLst>
                <a:gs pos="50000">
                  <a:schemeClr val="bg1">
                    <a:lumMod val="95000"/>
                  </a:schemeClr>
                </a:gs>
                <a:gs pos="65000">
                  <a:srgbClr val="E1E1E1">
                    <a:alpha val="64000"/>
                  </a:srgbClr>
                </a:gs>
                <a:gs pos="21000">
                  <a:schemeClr val="bg1"/>
                </a:gs>
                <a:gs pos="35000">
                  <a:schemeClr val="bg1">
                    <a:lumMod val="85000"/>
                    <a:alpha val="64000"/>
                  </a:schemeClr>
                </a:gs>
                <a:gs pos="21000">
                  <a:srgbClr val="F9F9F9"/>
                </a:gs>
                <a:gs pos="77000">
                  <a:srgbClr val="FAFAFA"/>
                </a:gs>
                <a:gs pos="8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grpSp>
      <p:sp>
        <p:nvSpPr>
          <p:cNvPr id="14" name="文本框 34">
            <a:extLst>
              <a:ext uri="{FF2B5EF4-FFF2-40B4-BE49-F238E27FC236}">
                <a16:creationId xmlns:a16="http://schemas.microsoft.com/office/drawing/2014/main" xmlns="" id="{A7FA9D16-316D-4504-BB8E-865D0479E86D}"/>
              </a:ext>
            </a:extLst>
          </p:cNvPr>
          <p:cNvSpPr txBox="1">
            <a:spLocks noChangeArrowheads="1"/>
          </p:cNvSpPr>
          <p:nvPr/>
        </p:nvSpPr>
        <p:spPr bwMode="auto">
          <a:xfrm>
            <a:off x="3130292" y="413129"/>
            <a:ext cx="592982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a:solidFill>
                  <a:srgbClr val="83212F"/>
                </a:solidFill>
                <a:latin typeface="微软雅黑" pitchFamily="34" charset="-122"/>
                <a:ea typeface="微软雅黑" pitchFamily="34" charset="-122"/>
              </a:rPr>
              <a:t>（三）健全长效机制，强化督查问责</a:t>
            </a:r>
          </a:p>
        </p:txBody>
      </p:sp>
      <p:sp>
        <p:nvSpPr>
          <p:cNvPr id="3" name="矩形: 圆角 2">
            <a:extLst>
              <a:ext uri="{FF2B5EF4-FFF2-40B4-BE49-F238E27FC236}">
                <a16:creationId xmlns:a16="http://schemas.microsoft.com/office/drawing/2014/main" xmlns="" id="{66440958-F3D1-4AC3-A4B4-B17CD462EA70}"/>
              </a:ext>
            </a:extLst>
          </p:cNvPr>
          <p:cNvSpPr/>
          <p:nvPr/>
        </p:nvSpPr>
        <p:spPr>
          <a:xfrm>
            <a:off x="525741" y="1311078"/>
            <a:ext cx="11140517" cy="5213373"/>
          </a:xfrm>
          <a:prstGeom prst="roundRect">
            <a:avLst>
              <a:gd name="adj" fmla="val 3569"/>
            </a:avLst>
          </a:prstGeom>
          <a:noFill/>
          <a:ln w="28575">
            <a:solidFill>
              <a:srgbClr val="90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xmlns="" id="{81090E68-2646-463B-82CF-9D0DDC8860BE}"/>
              </a:ext>
            </a:extLst>
          </p:cNvPr>
          <p:cNvSpPr txBox="1"/>
          <p:nvPr/>
        </p:nvSpPr>
        <p:spPr>
          <a:xfrm>
            <a:off x="653037" y="1395326"/>
            <a:ext cx="10884338" cy="5050165"/>
          </a:xfrm>
          <a:prstGeom prst="rect">
            <a:avLst/>
          </a:prstGeom>
          <a:noFill/>
        </p:spPr>
        <p:txBody>
          <a:bodyPr wrap="square" rtlCol="0">
            <a:spAutoFit/>
          </a:bodyPr>
          <a:lstStyle/>
          <a:p>
            <a:pPr>
              <a:lnSpc>
                <a:spcPct val="120000"/>
              </a:lnSpc>
            </a:pPr>
            <a:r>
              <a:rPr lang="en-US" altLang="zh-CN" b="1" dirty="0">
                <a:solidFill>
                  <a:srgbClr val="901C1C"/>
                </a:solidFill>
                <a:latin typeface="微软雅黑" panose="020B0503020204020204" pitchFamily="34" charset="-122"/>
                <a:ea typeface="微软雅黑" panose="020B0503020204020204" pitchFamily="34" charset="-122"/>
              </a:rPr>
              <a:t>1</a:t>
            </a:r>
            <a:r>
              <a:rPr lang="zh-CN" altLang="zh-CN" b="1" dirty="0">
                <a:solidFill>
                  <a:srgbClr val="901C1C"/>
                </a:solidFill>
                <a:latin typeface="微软雅黑" panose="020B0503020204020204" pitchFamily="34" charset="-122"/>
                <a:ea typeface="微软雅黑" panose="020B0503020204020204" pitchFamily="34" charset="-122"/>
              </a:rPr>
              <a:t> ．</a:t>
            </a:r>
            <a:r>
              <a:rPr lang="zh-CN" altLang="zh-CN" dirty="0">
                <a:latin typeface="微软雅黑" panose="020B0503020204020204" pitchFamily="34" charset="-122"/>
                <a:ea typeface="微软雅黑" panose="020B0503020204020204" pitchFamily="34" charset="-122"/>
              </a:rPr>
              <a:t>对党中央或者上级党组织安排部署的重大宣传教育任务、重大思想舆论斗争组织开展不力的；</a:t>
            </a:r>
            <a:endParaRPr lang="en-US" altLang="zh-CN" dirty="0">
              <a:latin typeface="微软雅黑" panose="020B0503020204020204" pitchFamily="34" charset="-122"/>
              <a:ea typeface="微软雅黑" panose="020B0503020204020204" pitchFamily="34" charset="-122"/>
            </a:endParaRPr>
          </a:p>
          <a:p>
            <a:pPr>
              <a:lnSpc>
                <a:spcPct val="120000"/>
              </a:lnSpc>
            </a:pPr>
            <a:r>
              <a:rPr lang="zh-CN" altLang="en-US" dirty="0">
                <a:latin typeface="微软雅黑" panose="020B0503020204020204" pitchFamily="34" charset="-122"/>
                <a:ea typeface="微软雅黑" panose="020B0503020204020204" pitchFamily="34" charset="-122"/>
              </a:rPr>
              <a:t>　　</a:t>
            </a:r>
            <a:r>
              <a:rPr lang="zh-CN" altLang="zh-CN" dirty="0">
                <a:latin typeface="微软雅黑" panose="020B0503020204020204" pitchFamily="34" charset="-122"/>
                <a:ea typeface="微软雅黑" panose="020B0503020204020204" pitchFamily="34" charset="-122"/>
              </a:rPr>
              <a:t>或意识形态工作出现严重问题隐瞒不报的；</a:t>
            </a:r>
          </a:p>
          <a:p>
            <a:pPr>
              <a:lnSpc>
                <a:spcPct val="120000"/>
              </a:lnSpc>
            </a:pPr>
            <a:r>
              <a:rPr lang="en-US" altLang="zh-CN" b="1" dirty="0">
                <a:solidFill>
                  <a:srgbClr val="901C1C"/>
                </a:solidFill>
                <a:latin typeface="微软雅黑" panose="020B0503020204020204" pitchFamily="34" charset="-122"/>
                <a:ea typeface="微软雅黑" panose="020B0503020204020204" pitchFamily="34" charset="-122"/>
              </a:rPr>
              <a:t>2</a:t>
            </a:r>
            <a:r>
              <a:rPr lang="zh-CN" altLang="zh-CN" b="1" dirty="0">
                <a:solidFill>
                  <a:srgbClr val="901C1C"/>
                </a:solidFill>
                <a:latin typeface="微软雅黑" panose="020B0503020204020204" pitchFamily="34" charset="-122"/>
                <a:ea typeface="微软雅黑" panose="020B0503020204020204" pitchFamily="34" charset="-122"/>
              </a:rPr>
              <a:t> ．</a:t>
            </a:r>
            <a:r>
              <a:rPr lang="zh-CN" altLang="zh-CN" dirty="0">
                <a:latin typeface="微软雅黑" panose="020B0503020204020204" pitchFamily="34" charset="-122"/>
                <a:ea typeface="微软雅黑" panose="020B0503020204020204" pitchFamily="34" charset="-122"/>
              </a:rPr>
              <a:t>在处置意识形态领域重大问题上，党总支和党支部书记没有站在第一线，没有带头与错误观点、</a:t>
            </a:r>
            <a:endParaRPr lang="en-US" altLang="zh-CN" dirty="0">
              <a:latin typeface="微软雅黑" panose="020B0503020204020204" pitchFamily="34" charset="-122"/>
              <a:ea typeface="微软雅黑" panose="020B0503020204020204" pitchFamily="34" charset="-122"/>
            </a:endParaRPr>
          </a:p>
          <a:p>
            <a:pPr>
              <a:lnSpc>
                <a:spcPct val="120000"/>
              </a:lnSpc>
            </a:pPr>
            <a:r>
              <a:rPr lang="zh-CN" altLang="en-US" dirty="0">
                <a:latin typeface="微软雅黑" panose="020B0503020204020204" pitchFamily="34" charset="-122"/>
                <a:ea typeface="微软雅黑" panose="020B0503020204020204" pitchFamily="34" charset="-122"/>
              </a:rPr>
              <a:t>　　</a:t>
            </a:r>
            <a:r>
              <a:rPr lang="zh-CN" altLang="zh-CN" dirty="0">
                <a:latin typeface="微软雅黑" panose="020B0503020204020204" pitchFamily="34" charset="-122"/>
                <a:ea typeface="微软雅黑" panose="020B0503020204020204" pitchFamily="34" charset="-122"/>
              </a:rPr>
              <a:t>错误倾向作斗争的；</a:t>
            </a:r>
          </a:p>
          <a:p>
            <a:pPr>
              <a:lnSpc>
                <a:spcPct val="120000"/>
              </a:lnSpc>
            </a:pPr>
            <a:r>
              <a:rPr lang="en-US" altLang="zh-CN" b="1" dirty="0">
                <a:solidFill>
                  <a:srgbClr val="901C1C"/>
                </a:solidFill>
                <a:latin typeface="微软雅黑" panose="020B0503020204020204" pitchFamily="34" charset="-122"/>
                <a:ea typeface="微软雅黑" panose="020B0503020204020204" pitchFamily="34" charset="-122"/>
              </a:rPr>
              <a:t>3</a:t>
            </a:r>
            <a:r>
              <a:rPr lang="zh-CN" altLang="zh-CN" b="1" dirty="0">
                <a:solidFill>
                  <a:srgbClr val="901C1C"/>
                </a:solidFill>
                <a:latin typeface="微软雅黑" panose="020B0503020204020204" pitchFamily="34" charset="-122"/>
                <a:ea typeface="微软雅黑" panose="020B0503020204020204" pitchFamily="34" charset="-122"/>
              </a:rPr>
              <a:t> ．</a:t>
            </a:r>
            <a:r>
              <a:rPr lang="zh-CN" altLang="zh-CN" dirty="0">
                <a:latin typeface="微软雅黑" panose="020B0503020204020204" pitchFamily="34" charset="-122"/>
                <a:ea typeface="微软雅黑" panose="020B0503020204020204" pitchFamily="34" charset="-122"/>
              </a:rPr>
              <a:t>发生由意识形态问题引发群体性事件的；或对重大敏感问题和突发事件处置引导不力，</a:t>
            </a:r>
            <a:endParaRPr lang="en-US" altLang="zh-CN" dirty="0">
              <a:latin typeface="微软雅黑" panose="020B0503020204020204" pitchFamily="34" charset="-122"/>
              <a:ea typeface="微软雅黑" panose="020B0503020204020204" pitchFamily="34" charset="-122"/>
            </a:endParaRPr>
          </a:p>
          <a:p>
            <a:pPr>
              <a:lnSpc>
                <a:spcPct val="120000"/>
              </a:lnSpc>
            </a:pPr>
            <a:r>
              <a:rPr lang="zh-CN" altLang="en-US" dirty="0">
                <a:latin typeface="微软雅黑" panose="020B0503020204020204" pitchFamily="34" charset="-122"/>
                <a:ea typeface="微软雅黑" panose="020B0503020204020204" pitchFamily="34" charset="-122"/>
              </a:rPr>
              <a:t>　　</a:t>
            </a:r>
            <a:r>
              <a:rPr lang="zh-CN" altLang="zh-CN" dirty="0">
                <a:latin typeface="微软雅黑" panose="020B0503020204020204" pitchFamily="34" charset="-122"/>
                <a:ea typeface="微软雅黑" panose="020B0503020204020204" pitchFamily="34" charset="-122"/>
              </a:rPr>
              <a:t>引起思想混乱，造成严重影响的；</a:t>
            </a:r>
          </a:p>
          <a:p>
            <a:pPr>
              <a:lnSpc>
                <a:spcPct val="120000"/>
              </a:lnSpc>
            </a:pPr>
            <a:r>
              <a:rPr lang="en-US" altLang="zh-CN" b="1" dirty="0">
                <a:solidFill>
                  <a:srgbClr val="901C1C"/>
                </a:solidFill>
                <a:latin typeface="微软雅黑" panose="020B0503020204020204" pitchFamily="34" charset="-122"/>
                <a:ea typeface="微软雅黑" panose="020B0503020204020204" pitchFamily="34" charset="-122"/>
              </a:rPr>
              <a:t>4</a:t>
            </a:r>
            <a:r>
              <a:rPr lang="zh-CN" altLang="zh-CN" b="1" dirty="0">
                <a:solidFill>
                  <a:srgbClr val="901C1C"/>
                </a:solidFill>
                <a:latin typeface="微软雅黑" panose="020B0503020204020204" pitchFamily="34" charset="-122"/>
                <a:ea typeface="微软雅黑" panose="020B0503020204020204" pitchFamily="34" charset="-122"/>
              </a:rPr>
              <a:t> ．</a:t>
            </a:r>
            <a:r>
              <a:rPr lang="zh-CN" altLang="zh-CN" dirty="0">
                <a:latin typeface="微软雅黑" panose="020B0503020204020204" pitchFamily="34" charset="-122"/>
                <a:ea typeface="微软雅黑" panose="020B0503020204020204" pitchFamily="34" charset="-122"/>
              </a:rPr>
              <a:t>对所管理的党员公开发表违背党章、党的决定决议和政策的言论，或对违反师德行为放任不管、</a:t>
            </a:r>
            <a:endParaRPr lang="en-US" altLang="zh-CN" dirty="0">
              <a:latin typeface="微软雅黑" panose="020B0503020204020204" pitchFamily="34" charset="-122"/>
              <a:ea typeface="微软雅黑" panose="020B0503020204020204" pitchFamily="34" charset="-122"/>
            </a:endParaRPr>
          </a:p>
          <a:p>
            <a:pPr>
              <a:lnSpc>
                <a:spcPct val="120000"/>
              </a:lnSpc>
            </a:pPr>
            <a:r>
              <a:rPr lang="zh-CN" altLang="en-US" dirty="0">
                <a:latin typeface="微软雅黑" panose="020B0503020204020204" pitchFamily="34" charset="-122"/>
                <a:ea typeface="微软雅黑" panose="020B0503020204020204" pitchFamily="34" charset="-122"/>
              </a:rPr>
              <a:t>　　</a:t>
            </a:r>
            <a:r>
              <a:rPr lang="zh-CN" altLang="zh-CN" dirty="0">
                <a:latin typeface="微软雅黑" panose="020B0503020204020204" pitchFamily="34" charset="-122"/>
                <a:ea typeface="微软雅黑" panose="020B0503020204020204" pitchFamily="34" charset="-122"/>
              </a:rPr>
              <a:t>处置不力的；</a:t>
            </a:r>
          </a:p>
          <a:p>
            <a:pPr>
              <a:lnSpc>
                <a:spcPct val="120000"/>
              </a:lnSpc>
            </a:pPr>
            <a:r>
              <a:rPr lang="en-US" altLang="zh-CN" b="1" dirty="0">
                <a:solidFill>
                  <a:srgbClr val="901C1C"/>
                </a:solidFill>
                <a:latin typeface="微软雅黑" panose="020B0503020204020204" pitchFamily="34" charset="-122"/>
                <a:ea typeface="微软雅黑" panose="020B0503020204020204" pitchFamily="34" charset="-122"/>
              </a:rPr>
              <a:t>5</a:t>
            </a:r>
            <a:r>
              <a:rPr lang="zh-CN" altLang="zh-CN" b="1" dirty="0">
                <a:solidFill>
                  <a:srgbClr val="901C1C"/>
                </a:solidFill>
                <a:latin typeface="微软雅黑" panose="020B0503020204020204" pitchFamily="34" charset="-122"/>
                <a:ea typeface="微软雅黑" panose="020B0503020204020204" pitchFamily="34" charset="-122"/>
              </a:rPr>
              <a:t> ．</a:t>
            </a:r>
            <a:r>
              <a:rPr lang="zh-CN" altLang="zh-CN" dirty="0">
                <a:latin typeface="微软雅黑" panose="020B0503020204020204" pitchFamily="34" charset="-122"/>
                <a:ea typeface="微软雅黑" panose="020B0503020204020204" pitchFamily="34" charset="-122"/>
              </a:rPr>
              <a:t>校内宣传和舆论出现严重错误导向的；或不遵守宣传纪律，造成舆情事件的；</a:t>
            </a:r>
          </a:p>
          <a:p>
            <a:pPr>
              <a:lnSpc>
                <a:spcPct val="120000"/>
              </a:lnSpc>
            </a:pPr>
            <a:r>
              <a:rPr lang="en-US" altLang="zh-CN" b="1" dirty="0">
                <a:solidFill>
                  <a:srgbClr val="901C1C"/>
                </a:solidFill>
                <a:latin typeface="微软雅黑" panose="020B0503020204020204" pitchFamily="34" charset="-122"/>
                <a:ea typeface="微软雅黑" panose="020B0503020204020204" pitchFamily="34" charset="-122"/>
              </a:rPr>
              <a:t>6</a:t>
            </a:r>
            <a:r>
              <a:rPr lang="zh-CN" altLang="zh-CN" b="1" dirty="0">
                <a:solidFill>
                  <a:srgbClr val="901C1C"/>
                </a:solidFill>
                <a:latin typeface="微软雅黑" panose="020B0503020204020204" pitchFamily="34" charset="-122"/>
                <a:ea typeface="微软雅黑" panose="020B0503020204020204" pitchFamily="34" charset="-122"/>
              </a:rPr>
              <a:t> ．</a:t>
            </a:r>
            <a:r>
              <a:rPr lang="zh-CN" altLang="zh-CN" dirty="0">
                <a:latin typeface="微软雅黑" panose="020B0503020204020204" pitchFamily="34" charset="-122"/>
                <a:ea typeface="微软雅黑" panose="020B0503020204020204" pitchFamily="34" charset="-122"/>
              </a:rPr>
              <a:t>学校或教职工个人公开发行的出版物和编写的教材等在意识形态方面有严重错误导向的；</a:t>
            </a:r>
          </a:p>
          <a:p>
            <a:pPr>
              <a:lnSpc>
                <a:spcPct val="120000"/>
              </a:lnSpc>
            </a:pPr>
            <a:r>
              <a:rPr lang="en-US" altLang="zh-CN" b="1" dirty="0">
                <a:solidFill>
                  <a:srgbClr val="901C1C"/>
                </a:solidFill>
                <a:latin typeface="微软雅黑" panose="020B0503020204020204" pitchFamily="34" charset="-122"/>
                <a:ea typeface="微软雅黑" panose="020B0503020204020204" pitchFamily="34" charset="-122"/>
              </a:rPr>
              <a:t>7</a:t>
            </a:r>
            <a:r>
              <a:rPr lang="zh-CN" altLang="zh-CN" b="1" dirty="0">
                <a:solidFill>
                  <a:srgbClr val="901C1C"/>
                </a:solidFill>
                <a:latin typeface="微软雅黑" panose="020B0503020204020204" pitchFamily="34" charset="-122"/>
                <a:ea typeface="微软雅黑" panose="020B0503020204020204" pitchFamily="34" charset="-122"/>
              </a:rPr>
              <a:t> ．</a:t>
            </a:r>
            <a:r>
              <a:rPr lang="zh-CN" altLang="zh-CN" dirty="0">
                <a:latin typeface="微软雅黑" panose="020B0503020204020204" pitchFamily="34" charset="-122"/>
                <a:ea typeface="微软雅黑" panose="020B0503020204020204" pitchFamily="34" charset="-122"/>
              </a:rPr>
              <a:t>丧失对校内网、刊、台、电子屏、宣传栏、微信公众号等宣传思想文化阵地的领导权和实际控制权的；</a:t>
            </a:r>
          </a:p>
          <a:p>
            <a:pPr>
              <a:lnSpc>
                <a:spcPct val="120000"/>
              </a:lnSpc>
            </a:pPr>
            <a:r>
              <a:rPr lang="en-US" altLang="zh-CN" b="1" dirty="0">
                <a:solidFill>
                  <a:srgbClr val="901C1C"/>
                </a:solidFill>
                <a:latin typeface="微软雅黑" panose="020B0503020204020204" pitchFamily="34" charset="-122"/>
                <a:ea typeface="微软雅黑" panose="020B0503020204020204" pitchFamily="34" charset="-122"/>
              </a:rPr>
              <a:t>8</a:t>
            </a:r>
            <a:r>
              <a:rPr lang="zh-CN" altLang="zh-CN" b="1" dirty="0">
                <a:solidFill>
                  <a:srgbClr val="901C1C"/>
                </a:solidFill>
                <a:latin typeface="微软雅黑" panose="020B0503020204020204" pitchFamily="34" charset="-122"/>
                <a:ea typeface="微软雅黑" panose="020B0503020204020204" pitchFamily="34" charset="-122"/>
              </a:rPr>
              <a:t> ．</a:t>
            </a:r>
            <a:r>
              <a:rPr lang="zh-CN" altLang="zh-CN" dirty="0">
                <a:latin typeface="微软雅黑" panose="020B0503020204020204" pitchFamily="34" charset="-122"/>
                <a:ea typeface="微软雅黑" panose="020B0503020204020204" pitchFamily="34" charset="-122"/>
              </a:rPr>
              <a:t>举办的报告会、研讨会、座谈、论坛、社团和课堂教学有发表否定党的领导、</a:t>
            </a:r>
            <a:endParaRPr lang="en-US" altLang="zh-CN" dirty="0">
              <a:latin typeface="微软雅黑" panose="020B0503020204020204" pitchFamily="34" charset="-122"/>
              <a:ea typeface="微软雅黑" panose="020B0503020204020204" pitchFamily="34" charset="-122"/>
            </a:endParaRPr>
          </a:p>
          <a:p>
            <a:pPr>
              <a:lnSpc>
                <a:spcPct val="120000"/>
              </a:lnSpc>
            </a:pPr>
            <a:r>
              <a:rPr lang="zh-CN" altLang="en-US" dirty="0">
                <a:latin typeface="微软雅黑" panose="020B0503020204020204" pitchFamily="34" charset="-122"/>
                <a:ea typeface="微软雅黑" panose="020B0503020204020204" pitchFamily="34" charset="-122"/>
              </a:rPr>
              <a:t>　　</a:t>
            </a:r>
            <a:r>
              <a:rPr lang="zh-CN" altLang="zh-CN" dirty="0">
                <a:latin typeface="微软雅黑" panose="020B0503020204020204" pitchFamily="34" charset="-122"/>
                <a:ea typeface="微软雅黑" panose="020B0503020204020204" pitchFamily="34" charset="-122"/>
              </a:rPr>
              <a:t>攻击中国特色社会主义制度、危及祖国统一、破坏民族团结言论，造成严重影响的；</a:t>
            </a:r>
          </a:p>
          <a:p>
            <a:pPr>
              <a:lnSpc>
                <a:spcPct val="120000"/>
              </a:lnSpc>
            </a:pPr>
            <a:r>
              <a:rPr lang="en-US" altLang="zh-CN" b="1" dirty="0">
                <a:solidFill>
                  <a:srgbClr val="901C1C"/>
                </a:solidFill>
                <a:latin typeface="微软雅黑" panose="020B0503020204020204" pitchFamily="34" charset="-122"/>
                <a:ea typeface="微软雅黑" panose="020B0503020204020204" pitchFamily="34" charset="-122"/>
              </a:rPr>
              <a:t>9</a:t>
            </a:r>
            <a:r>
              <a:rPr lang="zh-CN" altLang="zh-CN" b="1" dirty="0">
                <a:solidFill>
                  <a:srgbClr val="901C1C"/>
                </a:solidFill>
                <a:latin typeface="微软雅黑" panose="020B0503020204020204" pitchFamily="34" charset="-122"/>
                <a:ea typeface="微软雅黑" panose="020B0503020204020204" pitchFamily="34" charset="-122"/>
              </a:rPr>
              <a:t> ．</a:t>
            </a:r>
            <a:r>
              <a:rPr lang="zh-CN" altLang="zh-CN" dirty="0">
                <a:latin typeface="微软雅黑" panose="020B0503020204020204" pitchFamily="34" charset="-122"/>
                <a:ea typeface="微软雅黑" panose="020B0503020204020204" pitchFamily="34" charset="-122"/>
              </a:rPr>
              <a:t>在涉外活动中，因言行不当在政治上造成恶劣影响，损害党和国家形象的；</a:t>
            </a:r>
          </a:p>
          <a:p>
            <a:pPr>
              <a:lnSpc>
                <a:spcPct val="120000"/>
              </a:lnSpc>
            </a:pPr>
            <a:r>
              <a:rPr lang="en-US" altLang="zh-CN" b="1" dirty="0">
                <a:solidFill>
                  <a:srgbClr val="901C1C"/>
                </a:solidFill>
                <a:latin typeface="微软雅黑" panose="020B0503020204020204" pitchFamily="34" charset="-122"/>
                <a:ea typeface="微软雅黑" panose="020B0503020204020204" pitchFamily="34" charset="-122"/>
              </a:rPr>
              <a:t>10</a:t>
            </a:r>
            <a:r>
              <a:rPr lang="zh-CN" altLang="zh-CN" b="1" dirty="0">
                <a:solidFill>
                  <a:srgbClr val="901C1C"/>
                </a:solidFill>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其他未能切实履行工作职责，造成严重后果的。 </a:t>
            </a:r>
          </a:p>
        </p:txBody>
      </p:sp>
    </p:spTree>
    <p:extLst>
      <p:ext uri="{BB962C8B-B14F-4D97-AF65-F5344CB8AC3E}">
        <p14:creationId xmlns:p14="http://schemas.microsoft.com/office/powerpoint/2010/main" xmlns="" val="272781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anim calcmode="lin" valueType="num">
                                      <p:cBhvr>
                                        <p:cTn id="8" dur="750" fill="hold"/>
                                        <p:tgtEl>
                                          <p:spTgt spid="14"/>
                                        </p:tgtEl>
                                        <p:attrNameLst>
                                          <p:attrName>ppt_x</p:attrName>
                                        </p:attrNameLst>
                                      </p:cBhvr>
                                      <p:tavLst>
                                        <p:tav tm="0">
                                          <p:val>
                                            <p:strVal val="#ppt_x"/>
                                          </p:val>
                                        </p:tav>
                                        <p:tav tm="100000">
                                          <p:val>
                                            <p:strVal val="#ppt_x"/>
                                          </p:val>
                                        </p:tav>
                                      </p:tavLst>
                                    </p:anim>
                                    <p:anim calcmode="lin" valueType="num">
                                      <p:cBhvr>
                                        <p:cTn id="9"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4">
            <a:extLst>
              <a:ext uri="{FF2B5EF4-FFF2-40B4-BE49-F238E27FC236}">
                <a16:creationId xmlns:a16="http://schemas.microsoft.com/office/drawing/2014/main" xmlns="" id="{89FE3CDD-BBB2-496A-A2D5-F78E48DFD955}"/>
              </a:ext>
            </a:extLst>
          </p:cNvPr>
          <p:cNvGrpSpPr>
            <a:grpSpLocks/>
          </p:cNvGrpSpPr>
          <p:nvPr/>
        </p:nvGrpSpPr>
        <p:grpSpPr bwMode="auto">
          <a:xfrm>
            <a:off x="-419100" y="192918"/>
            <a:ext cx="13028613" cy="956140"/>
            <a:chOff x="-419099" y="781050"/>
            <a:chExt cx="13030200" cy="5533603"/>
          </a:xfrm>
        </p:grpSpPr>
        <p:grpSp>
          <p:nvGrpSpPr>
            <p:cNvPr id="7" name="组合 25">
              <a:extLst>
                <a:ext uri="{FF2B5EF4-FFF2-40B4-BE49-F238E27FC236}">
                  <a16:creationId xmlns:a16="http://schemas.microsoft.com/office/drawing/2014/main" xmlns="" id="{29479B14-12A6-431C-87A0-A013267FB082}"/>
                </a:ext>
              </a:extLst>
            </p:cNvPr>
            <p:cNvGrpSpPr>
              <a:grpSpLocks/>
            </p:cNvGrpSpPr>
            <p:nvPr/>
          </p:nvGrpSpPr>
          <p:grpSpPr bwMode="auto">
            <a:xfrm>
              <a:off x="216007" y="790996"/>
              <a:ext cx="11759987" cy="5523657"/>
              <a:chOff x="1321226" y="781050"/>
              <a:chExt cx="8127575" cy="5523657"/>
            </a:xfrm>
          </p:grpSpPr>
          <p:pic>
            <p:nvPicPr>
              <p:cNvPr id="12" name="图片 37">
                <a:extLst>
                  <a:ext uri="{FF2B5EF4-FFF2-40B4-BE49-F238E27FC236}">
                    <a16:creationId xmlns:a16="http://schemas.microsoft.com/office/drawing/2014/main" xmlns="" id="{E493D75D-A583-42DC-A907-BBB6AA959E7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图片 38">
                <a:extLst>
                  <a:ext uri="{FF2B5EF4-FFF2-40B4-BE49-F238E27FC236}">
                    <a16:creationId xmlns:a16="http://schemas.microsoft.com/office/drawing/2014/main" xmlns="" id="{FE58ABC9-A605-4778-B516-600C9B187BAB}"/>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8" name="组合 27">
              <a:extLst>
                <a:ext uri="{FF2B5EF4-FFF2-40B4-BE49-F238E27FC236}">
                  <a16:creationId xmlns:a16="http://schemas.microsoft.com/office/drawing/2014/main" xmlns="" id="{5BA2DB53-B5C0-4C98-ABA5-EA41155E94E4}"/>
                </a:ext>
              </a:extLst>
            </p:cNvPr>
            <p:cNvGrpSpPr>
              <a:grpSpLocks/>
            </p:cNvGrpSpPr>
            <p:nvPr/>
          </p:nvGrpSpPr>
          <p:grpSpPr bwMode="auto">
            <a:xfrm>
              <a:off x="-419099" y="781050"/>
              <a:ext cx="13030200" cy="5523657"/>
              <a:chOff x="1321226" y="781050"/>
              <a:chExt cx="8127575" cy="5523657"/>
            </a:xfrm>
          </p:grpSpPr>
          <p:pic>
            <p:nvPicPr>
              <p:cNvPr id="10" name="图片 35">
                <a:extLst>
                  <a:ext uri="{FF2B5EF4-FFF2-40B4-BE49-F238E27FC236}">
                    <a16:creationId xmlns:a16="http://schemas.microsoft.com/office/drawing/2014/main" xmlns="" id="{E07DC5AC-0356-4883-87DD-C66CDC194C81}"/>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图片 36">
                <a:extLst>
                  <a:ext uri="{FF2B5EF4-FFF2-40B4-BE49-F238E27FC236}">
                    <a16:creationId xmlns:a16="http://schemas.microsoft.com/office/drawing/2014/main" xmlns="" id="{03C0AA51-9BE6-4BFD-94A1-B96070453AA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 name="矩形 8">
              <a:extLst>
                <a:ext uri="{FF2B5EF4-FFF2-40B4-BE49-F238E27FC236}">
                  <a16:creationId xmlns:a16="http://schemas.microsoft.com/office/drawing/2014/main" xmlns="" id="{10D18994-BA0B-4F37-8B82-CF441AEDBACD}"/>
                </a:ext>
              </a:extLst>
            </p:cNvPr>
            <p:cNvSpPr/>
            <p:nvPr/>
          </p:nvSpPr>
          <p:spPr>
            <a:xfrm>
              <a:off x="52" y="1594943"/>
              <a:ext cx="12191898" cy="3913901"/>
            </a:xfrm>
            <a:prstGeom prst="rect">
              <a:avLst/>
            </a:prstGeom>
            <a:gradFill>
              <a:gsLst>
                <a:gs pos="50000">
                  <a:schemeClr val="bg1">
                    <a:lumMod val="95000"/>
                  </a:schemeClr>
                </a:gs>
                <a:gs pos="65000">
                  <a:srgbClr val="E1E1E1">
                    <a:alpha val="64000"/>
                  </a:srgbClr>
                </a:gs>
                <a:gs pos="21000">
                  <a:schemeClr val="bg1"/>
                </a:gs>
                <a:gs pos="35000">
                  <a:schemeClr val="bg1">
                    <a:lumMod val="85000"/>
                    <a:alpha val="64000"/>
                  </a:schemeClr>
                </a:gs>
                <a:gs pos="21000">
                  <a:srgbClr val="F9F9F9"/>
                </a:gs>
                <a:gs pos="77000">
                  <a:srgbClr val="FAFAFA"/>
                </a:gs>
                <a:gs pos="8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grpSp>
      <p:sp>
        <p:nvSpPr>
          <p:cNvPr id="14" name="文本框 34">
            <a:extLst>
              <a:ext uri="{FF2B5EF4-FFF2-40B4-BE49-F238E27FC236}">
                <a16:creationId xmlns:a16="http://schemas.microsoft.com/office/drawing/2014/main" xmlns="" id="{A7FA9D16-316D-4504-BB8E-865D0479E86D}"/>
              </a:ext>
            </a:extLst>
          </p:cNvPr>
          <p:cNvSpPr txBox="1">
            <a:spLocks noChangeArrowheads="1"/>
          </p:cNvSpPr>
          <p:nvPr/>
        </p:nvSpPr>
        <p:spPr bwMode="auto">
          <a:xfrm>
            <a:off x="3130292" y="413129"/>
            <a:ext cx="592982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a:solidFill>
                  <a:srgbClr val="83212F"/>
                </a:solidFill>
                <a:latin typeface="微软雅黑" pitchFamily="34" charset="-122"/>
                <a:ea typeface="微软雅黑" pitchFamily="34" charset="-122"/>
              </a:rPr>
              <a:t>（三）健全长效机制，强化督查问责</a:t>
            </a:r>
          </a:p>
        </p:txBody>
      </p:sp>
      <p:sp>
        <p:nvSpPr>
          <p:cNvPr id="3" name="矩形: 圆角 2">
            <a:extLst>
              <a:ext uri="{FF2B5EF4-FFF2-40B4-BE49-F238E27FC236}">
                <a16:creationId xmlns:a16="http://schemas.microsoft.com/office/drawing/2014/main" xmlns="" id="{66440958-F3D1-4AC3-A4B4-B17CD462EA70}"/>
              </a:ext>
            </a:extLst>
          </p:cNvPr>
          <p:cNvSpPr/>
          <p:nvPr/>
        </p:nvSpPr>
        <p:spPr>
          <a:xfrm>
            <a:off x="525741" y="1311078"/>
            <a:ext cx="11140517" cy="5213373"/>
          </a:xfrm>
          <a:prstGeom prst="roundRect">
            <a:avLst>
              <a:gd name="adj" fmla="val 3569"/>
            </a:avLst>
          </a:prstGeom>
          <a:noFill/>
          <a:ln w="28575">
            <a:solidFill>
              <a:srgbClr val="90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xmlns="" id="{81090E68-2646-463B-82CF-9D0DDC8860BE}"/>
              </a:ext>
            </a:extLst>
          </p:cNvPr>
          <p:cNvSpPr txBox="1"/>
          <p:nvPr/>
        </p:nvSpPr>
        <p:spPr>
          <a:xfrm>
            <a:off x="653037" y="3065062"/>
            <a:ext cx="10884338" cy="1705403"/>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　　实施责任追究时应当实事求是，分清集体责任和个人责任，主要领导责任和直接领导责任。追究集体责任时，学校主要负责同志承担主要领导责任，参与决策的班子其他成员承担重要领导责任。对错误决策提出明确反对意见而没有被采纳的，不承担领导责任。错误决策由领导干部个人决定或者批准的，追究该领导干部个人的责任。</a:t>
            </a:r>
            <a:endParaRPr lang="zh-CN"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5258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anim calcmode="lin" valueType="num">
                                      <p:cBhvr>
                                        <p:cTn id="8" dur="750" fill="hold"/>
                                        <p:tgtEl>
                                          <p:spTgt spid="14"/>
                                        </p:tgtEl>
                                        <p:attrNameLst>
                                          <p:attrName>ppt_x</p:attrName>
                                        </p:attrNameLst>
                                      </p:cBhvr>
                                      <p:tavLst>
                                        <p:tav tm="0">
                                          <p:val>
                                            <p:strVal val="#ppt_x"/>
                                          </p:val>
                                        </p:tav>
                                        <p:tav tm="100000">
                                          <p:val>
                                            <p:strVal val="#ppt_x"/>
                                          </p:val>
                                        </p:tav>
                                      </p:tavLst>
                                    </p:anim>
                                    <p:anim calcmode="lin" valueType="num">
                                      <p:cBhvr>
                                        <p:cTn id="9"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a:grpSpLocks/>
          </p:cNvGrpSpPr>
          <p:nvPr/>
        </p:nvGrpSpPr>
        <p:grpSpPr bwMode="auto">
          <a:xfrm>
            <a:off x="-418306" y="661989"/>
            <a:ext cx="13028613" cy="5534025"/>
            <a:chOff x="-419099" y="781050"/>
            <a:chExt cx="13030200" cy="5533603"/>
          </a:xfrm>
        </p:grpSpPr>
        <p:grpSp>
          <p:nvGrpSpPr>
            <p:cNvPr id="17414" name="组合 25"/>
            <p:cNvGrpSpPr>
              <a:grpSpLocks/>
            </p:cNvGrpSpPr>
            <p:nvPr/>
          </p:nvGrpSpPr>
          <p:grpSpPr bwMode="auto">
            <a:xfrm>
              <a:off x="216007" y="790996"/>
              <a:ext cx="11759987" cy="5523657"/>
              <a:chOff x="1321226" y="781050"/>
              <a:chExt cx="8127575" cy="5523657"/>
            </a:xfrm>
          </p:grpSpPr>
          <p:pic>
            <p:nvPicPr>
              <p:cNvPr id="17433" name="图片 37"/>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34" name="图片 38"/>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7415" name="组合 27"/>
            <p:cNvGrpSpPr>
              <a:grpSpLocks/>
            </p:cNvGrpSpPr>
            <p:nvPr/>
          </p:nvGrpSpPr>
          <p:grpSpPr bwMode="auto">
            <a:xfrm>
              <a:off x="-419099" y="781050"/>
              <a:ext cx="13030200" cy="5523657"/>
              <a:chOff x="1321226" y="781050"/>
              <a:chExt cx="8127575" cy="5523657"/>
            </a:xfrm>
          </p:grpSpPr>
          <p:pic>
            <p:nvPicPr>
              <p:cNvPr id="17431" name="图片 3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32" name="图片 36"/>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9" name="矩形 28"/>
            <p:cNvSpPr/>
            <p:nvPr/>
          </p:nvSpPr>
          <p:spPr>
            <a:xfrm>
              <a:off x="52" y="1600138"/>
              <a:ext cx="12191898" cy="39049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kern="0" dirty="0">
                <a:solidFill>
                  <a:sysClr val="windowText" lastClr="000000"/>
                </a:solidFill>
                <a:ea typeface="微软雅黑" pitchFamily="34" charset="-122"/>
              </a:endParaRPr>
            </a:p>
          </p:txBody>
        </p:sp>
        <p:grpSp>
          <p:nvGrpSpPr>
            <p:cNvPr id="17417" name="组合 29"/>
            <p:cNvGrpSpPr>
              <a:grpSpLocks/>
            </p:cNvGrpSpPr>
            <p:nvPr/>
          </p:nvGrpSpPr>
          <p:grpSpPr bwMode="auto">
            <a:xfrm>
              <a:off x="5805059" y="5227597"/>
              <a:ext cx="581882" cy="342301"/>
              <a:chOff x="5779294" y="5102860"/>
              <a:chExt cx="633413" cy="497811"/>
            </a:xfrm>
          </p:grpSpPr>
          <p:sp>
            <p:nvSpPr>
              <p:cNvPr id="34" name="等腰三角形 33"/>
              <p:cNvSpPr/>
              <p:nvPr/>
            </p:nvSpPr>
            <p:spPr>
              <a:xfrm>
                <a:off x="5830824" y="5107652"/>
                <a:ext cx="530352" cy="402771"/>
              </a:xfrm>
              <a:prstGeom prst="triangle">
                <a:avLst/>
              </a:prstGeom>
              <a:solidFill>
                <a:srgbClr val="8D3030"/>
              </a:solidFill>
              <a:ln>
                <a:noFill/>
              </a:ln>
              <a:effectLst>
                <a:innerShdw blurRad="63500" dist="50800" dir="162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kern="0" dirty="0">
                  <a:solidFill>
                    <a:sysClr val="windowText" lastClr="000000"/>
                  </a:solidFill>
                  <a:ea typeface="微软雅黑" pitchFamily="34" charset="-122"/>
                </a:endParaRPr>
              </a:p>
            </p:txBody>
          </p:sp>
          <p:sp>
            <p:nvSpPr>
              <p:cNvPr id="35" name="等腰三角形 34"/>
              <p:cNvSpPr/>
              <p:nvPr/>
            </p:nvSpPr>
            <p:spPr>
              <a:xfrm>
                <a:off x="5779294" y="5102860"/>
                <a:ext cx="633413" cy="497811"/>
              </a:xfrm>
              <a:prstGeom prst="triangle">
                <a:avLst/>
              </a:prstGeom>
              <a:gradFill flip="none" rotWithShape="1">
                <a:gsLst>
                  <a:gs pos="0">
                    <a:schemeClr val="tx1">
                      <a:alpha val="66000"/>
                    </a:schemeClr>
                  </a:gs>
                  <a:gs pos="92000">
                    <a:schemeClr val="tx1">
                      <a:alpha val="0"/>
                    </a:schemeClr>
                  </a:gs>
                </a:gsLst>
                <a:lin ang="5400000" scaled="1"/>
                <a:tileRect/>
              </a:gradFill>
              <a:ln>
                <a:noFill/>
              </a:ln>
              <a:effectLst>
                <a:innerShdw blurRad="63500" dist="50800" dir="162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kern="0" dirty="0">
                  <a:solidFill>
                    <a:sysClr val="windowText" lastClr="000000"/>
                  </a:solidFill>
                  <a:ea typeface="微软雅黑" pitchFamily="34" charset="-122"/>
                </a:endParaRPr>
              </a:p>
            </p:txBody>
          </p:sp>
        </p:grpSp>
        <p:grpSp>
          <p:nvGrpSpPr>
            <p:cNvPr id="17418" name="组合 30"/>
            <p:cNvGrpSpPr>
              <a:grpSpLocks/>
            </p:cNvGrpSpPr>
            <p:nvPr/>
          </p:nvGrpSpPr>
          <p:grpSpPr bwMode="auto">
            <a:xfrm rot="10800000">
              <a:off x="5805059" y="1532452"/>
              <a:ext cx="581882" cy="374572"/>
              <a:chOff x="5779294" y="5075373"/>
              <a:chExt cx="633413" cy="497811"/>
            </a:xfrm>
          </p:grpSpPr>
          <p:sp>
            <p:nvSpPr>
              <p:cNvPr id="32" name="等腰三角形 31"/>
              <p:cNvSpPr/>
              <p:nvPr/>
            </p:nvSpPr>
            <p:spPr>
              <a:xfrm>
                <a:off x="5830824" y="5107652"/>
                <a:ext cx="530352" cy="402771"/>
              </a:xfrm>
              <a:prstGeom prst="triangle">
                <a:avLst/>
              </a:prstGeom>
              <a:solidFill>
                <a:srgbClr val="8D3030"/>
              </a:solidFill>
              <a:ln>
                <a:noFill/>
              </a:ln>
              <a:effectLst>
                <a:innerShdw blurRad="63500" dist="50800" dir="162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kern="0" dirty="0">
                  <a:solidFill>
                    <a:sysClr val="windowText" lastClr="000000"/>
                  </a:solidFill>
                  <a:ea typeface="微软雅黑" pitchFamily="34" charset="-122"/>
                </a:endParaRPr>
              </a:p>
            </p:txBody>
          </p:sp>
          <p:sp>
            <p:nvSpPr>
              <p:cNvPr id="33" name="等腰三角形 32"/>
              <p:cNvSpPr/>
              <p:nvPr/>
            </p:nvSpPr>
            <p:spPr>
              <a:xfrm>
                <a:off x="5779294" y="5075373"/>
                <a:ext cx="633413" cy="497811"/>
              </a:xfrm>
              <a:prstGeom prst="triangle">
                <a:avLst/>
              </a:prstGeom>
              <a:gradFill flip="none" rotWithShape="1">
                <a:gsLst>
                  <a:gs pos="0">
                    <a:schemeClr val="tx1">
                      <a:alpha val="66000"/>
                    </a:schemeClr>
                  </a:gs>
                  <a:gs pos="92000">
                    <a:schemeClr val="tx1">
                      <a:alpha val="0"/>
                    </a:schemeClr>
                  </a:gs>
                </a:gsLst>
                <a:lin ang="5400000" scaled="1"/>
                <a:tileRect/>
              </a:gradFill>
              <a:ln>
                <a:noFill/>
              </a:ln>
              <a:effectLst>
                <a:innerShdw blurRad="63500" dist="50800" dir="162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kern="0" dirty="0">
                  <a:solidFill>
                    <a:sysClr val="windowText" lastClr="000000"/>
                  </a:solidFill>
                  <a:ea typeface="微软雅黑" pitchFamily="34" charset="-122"/>
                </a:endParaRPr>
              </a:p>
            </p:txBody>
          </p:sp>
        </p:grpSp>
      </p:grpSp>
      <p:pic>
        <p:nvPicPr>
          <p:cNvPr id="17411" name="图片 18"/>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0579894" y="136526"/>
            <a:ext cx="1208088" cy="129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文本框 1"/>
          <p:cNvSpPr txBox="1"/>
          <p:nvPr/>
        </p:nvSpPr>
        <p:spPr>
          <a:xfrm>
            <a:off x="3583782" y="1484313"/>
            <a:ext cx="4894262" cy="4032250"/>
          </a:xfrm>
          <a:prstGeom prst="rect">
            <a:avLst/>
          </a:prstGeom>
          <a:noFill/>
        </p:spPr>
        <p:txBody>
          <a:bodyPr lIns="91419" tIns="45710" rIns="91419" bIns="45710">
            <a:spAutoFit/>
          </a:bodyPr>
          <a:lstStyle/>
          <a:p>
            <a:pPr algn="ctr">
              <a:defRPr/>
            </a:pPr>
            <a:r>
              <a:rPr lang="en-US" altLang="zh-CN" sz="25600" dirty="0">
                <a:solidFill>
                  <a:schemeClr val="bg1">
                    <a:lumMod val="85000"/>
                  </a:schemeClr>
                </a:solidFill>
                <a:latin typeface="微软雅黑" panose="020B0503020204020204" pitchFamily="34" charset="-122"/>
                <a:ea typeface="微软雅黑" panose="020B0503020204020204" pitchFamily="34" charset="-122"/>
              </a:rPr>
              <a:t>04</a:t>
            </a:r>
            <a:endParaRPr lang="zh-CN" altLang="en-US" sz="25600"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20" name="文本框 34"/>
          <p:cNvSpPr txBox="1">
            <a:spLocks noChangeArrowheads="1"/>
          </p:cNvSpPr>
          <p:nvPr/>
        </p:nvSpPr>
        <p:spPr bwMode="auto">
          <a:xfrm>
            <a:off x="675088" y="2767290"/>
            <a:ext cx="10260012" cy="1323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9" tIns="45710" rIns="91419" bIns="4571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8000" b="1" dirty="0">
                <a:solidFill>
                  <a:srgbClr val="83212F"/>
                </a:solidFill>
                <a:latin typeface="黑体" pitchFamily="49" charset="-122"/>
                <a:ea typeface="黑体" pitchFamily="49" charset="-122"/>
              </a:rPr>
              <a:t> 工作要求</a:t>
            </a:r>
          </a:p>
        </p:txBody>
      </p:sp>
    </p:spTree>
    <p:extLst>
      <p:ext uri="{BB962C8B-B14F-4D97-AF65-F5344CB8AC3E}">
        <p14:creationId xmlns:p14="http://schemas.microsoft.com/office/powerpoint/2010/main" xmlns="" val="30251070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nodeType="afterGroup">
                            <p:stCondLst>
                              <p:cond delay="500"/>
                            </p:stCondLst>
                            <p:childTnLst>
                              <p:par>
                                <p:cTn id="9" presetID="16" presetClass="entr" presetSubtype="37"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barn(outVertical)">
                                      <p:cBhvr>
                                        <p:cTn id="11" dur="750"/>
                                        <p:tgtEl>
                                          <p:spTgt spid="25"/>
                                        </p:tgtEl>
                                      </p:cBhvr>
                                    </p:animEffect>
                                  </p:childTnLst>
                                </p:cTn>
                              </p:par>
                              <p:par>
                                <p:cTn id="12" presetID="47"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anim calcmode="lin" valueType="num">
                                      <p:cBhvr>
                                        <p:cTn id="15" dur="500" fill="hold"/>
                                        <p:tgtEl>
                                          <p:spTgt spid="20"/>
                                        </p:tgtEl>
                                        <p:attrNameLst>
                                          <p:attrName>ppt_x</p:attrName>
                                        </p:attrNameLst>
                                      </p:cBhvr>
                                      <p:tavLst>
                                        <p:tav tm="0">
                                          <p:val>
                                            <p:strVal val="#ppt_x"/>
                                          </p:val>
                                        </p:tav>
                                        <p:tav tm="100000">
                                          <p:val>
                                            <p:strVal val="#ppt_x"/>
                                          </p:val>
                                        </p:tav>
                                      </p:tavLst>
                                    </p:anim>
                                    <p:anim calcmode="lin" valueType="num">
                                      <p:cBhvr>
                                        <p:cTn id="16"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4">
            <a:extLst>
              <a:ext uri="{FF2B5EF4-FFF2-40B4-BE49-F238E27FC236}">
                <a16:creationId xmlns:a16="http://schemas.microsoft.com/office/drawing/2014/main" xmlns="" id="{89FE3CDD-BBB2-496A-A2D5-F78E48DFD955}"/>
              </a:ext>
            </a:extLst>
          </p:cNvPr>
          <p:cNvGrpSpPr>
            <a:grpSpLocks/>
          </p:cNvGrpSpPr>
          <p:nvPr/>
        </p:nvGrpSpPr>
        <p:grpSpPr bwMode="auto">
          <a:xfrm>
            <a:off x="-419100" y="192918"/>
            <a:ext cx="13028613" cy="956140"/>
            <a:chOff x="-419099" y="781050"/>
            <a:chExt cx="13030200" cy="5533603"/>
          </a:xfrm>
        </p:grpSpPr>
        <p:grpSp>
          <p:nvGrpSpPr>
            <p:cNvPr id="7" name="组合 25">
              <a:extLst>
                <a:ext uri="{FF2B5EF4-FFF2-40B4-BE49-F238E27FC236}">
                  <a16:creationId xmlns:a16="http://schemas.microsoft.com/office/drawing/2014/main" xmlns="" id="{29479B14-12A6-431C-87A0-A013267FB082}"/>
                </a:ext>
              </a:extLst>
            </p:cNvPr>
            <p:cNvGrpSpPr>
              <a:grpSpLocks/>
            </p:cNvGrpSpPr>
            <p:nvPr/>
          </p:nvGrpSpPr>
          <p:grpSpPr bwMode="auto">
            <a:xfrm>
              <a:off x="216007" y="790996"/>
              <a:ext cx="11759987" cy="5523657"/>
              <a:chOff x="1321226" y="781050"/>
              <a:chExt cx="8127575" cy="5523657"/>
            </a:xfrm>
          </p:grpSpPr>
          <p:pic>
            <p:nvPicPr>
              <p:cNvPr id="12" name="图片 37">
                <a:extLst>
                  <a:ext uri="{FF2B5EF4-FFF2-40B4-BE49-F238E27FC236}">
                    <a16:creationId xmlns:a16="http://schemas.microsoft.com/office/drawing/2014/main" xmlns="" id="{E493D75D-A583-42DC-A907-BBB6AA959E7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图片 38">
                <a:extLst>
                  <a:ext uri="{FF2B5EF4-FFF2-40B4-BE49-F238E27FC236}">
                    <a16:creationId xmlns:a16="http://schemas.microsoft.com/office/drawing/2014/main" xmlns="" id="{FE58ABC9-A605-4778-B516-600C9B187BAB}"/>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8" name="组合 27">
              <a:extLst>
                <a:ext uri="{FF2B5EF4-FFF2-40B4-BE49-F238E27FC236}">
                  <a16:creationId xmlns:a16="http://schemas.microsoft.com/office/drawing/2014/main" xmlns="" id="{5BA2DB53-B5C0-4C98-ABA5-EA41155E94E4}"/>
                </a:ext>
              </a:extLst>
            </p:cNvPr>
            <p:cNvGrpSpPr>
              <a:grpSpLocks/>
            </p:cNvGrpSpPr>
            <p:nvPr/>
          </p:nvGrpSpPr>
          <p:grpSpPr bwMode="auto">
            <a:xfrm>
              <a:off x="-419099" y="781050"/>
              <a:ext cx="13030200" cy="5523657"/>
              <a:chOff x="1321226" y="781050"/>
              <a:chExt cx="8127575" cy="5523657"/>
            </a:xfrm>
          </p:grpSpPr>
          <p:pic>
            <p:nvPicPr>
              <p:cNvPr id="10" name="图片 35">
                <a:extLst>
                  <a:ext uri="{FF2B5EF4-FFF2-40B4-BE49-F238E27FC236}">
                    <a16:creationId xmlns:a16="http://schemas.microsoft.com/office/drawing/2014/main" xmlns="" id="{E07DC5AC-0356-4883-87DD-C66CDC194C81}"/>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图片 36">
                <a:extLst>
                  <a:ext uri="{FF2B5EF4-FFF2-40B4-BE49-F238E27FC236}">
                    <a16:creationId xmlns:a16="http://schemas.microsoft.com/office/drawing/2014/main" xmlns="" id="{03C0AA51-9BE6-4BFD-94A1-B96070453AA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 name="矩形 8">
              <a:extLst>
                <a:ext uri="{FF2B5EF4-FFF2-40B4-BE49-F238E27FC236}">
                  <a16:creationId xmlns:a16="http://schemas.microsoft.com/office/drawing/2014/main" xmlns="" id="{10D18994-BA0B-4F37-8B82-CF441AEDBACD}"/>
                </a:ext>
              </a:extLst>
            </p:cNvPr>
            <p:cNvSpPr/>
            <p:nvPr/>
          </p:nvSpPr>
          <p:spPr>
            <a:xfrm>
              <a:off x="52" y="1594943"/>
              <a:ext cx="12191898" cy="3913901"/>
            </a:xfrm>
            <a:prstGeom prst="rect">
              <a:avLst/>
            </a:prstGeom>
            <a:gradFill>
              <a:gsLst>
                <a:gs pos="50000">
                  <a:schemeClr val="bg1">
                    <a:lumMod val="95000"/>
                  </a:schemeClr>
                </a:gs>
                <a:gs pos="65000">
                  <a:srgbClr val="E1E1E1">
                    <a:alpha val="64000"/>
                  </a:srgbClr>
                </a:gs>
                <a:gs pos="21000">
                  <a:schemeClr val="bg1"/>
                </a:gs>
                <a:gs pos="35000">
                  <a:schemeClr val="bg1">
                    <a:lumMod val="85000"/>
                    <a:alpha val="64000"/>
                  </a:schemeClr>
                </a:gs>
                <a:gs pos="21000">
                  <a:srgbClr val="F9F9F9"/>
                </a:gs>
                <a:gs pos="77000">
                  <a:srgbClr val="FAFAFA"/>
                </a:gs>
                <a:gs pos="8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grpSp>
      <p:sp>
        <p:nvSpPr>
          <p:cNvPr id="14" name="文本框 34">
            <a:extLst>
              <a:ext uri="{FF2B5EF4-FFF2-40B4-BE49-F238E27FC236}">
                <a16:creationId xmlns:a16="http://schemas.microsoft.com/office/drawing/2014/main" xmlns="" id="{A7FA9D16-316D-4504-BB8E-865D0479E86D}"/>
              </a:ext>
            </a:extLst>
          </p:cNvPr>
          <p:cNvSpPr txBox="1">
            <a:spLocks noChangeArrowheads="1"/>
          </p:cNvSpPr>
          <p:nvPr/>
        </p:nvSpPr>
        <p:spPr bwMode="auto">
          <a:xfrm>
            <a:off x="4925654" y="413129"/>
            <a:ext cx="233910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a:solidFill>
                  <a:srgbClr val="83212F"/>
                </a:solidFill>
                <a:latin typeface="微软雅黑" pitchFamily="34" charset="-122"/>
                <a:ea typeface="微软雅黑" pitchFamily="34" charset="-122"/>
              </a:rPr>
              <a:t>四、工作要求</a:t>
            </a:r>
          </a:p>
        </p:txBody>
      </p:sp>
      <p:sp>
        <p:nvSpPr>
          <p:cNvPr id="3" name="矩形: 圆角 2">
            <a:extLst>
              <a:ext uri="{FF2B5EF4-FFF2-40B4-BE49-F238E27FC236}">
                <a16:creationId xmlns:a16="http://schemas.microsoft.com/office/drawing/2014/main" xmlns="" id="{66440958-F3D1-4AC3-A4B4-B17CD462EA70}"/>
              </a:ext>
            </a:extLst>
          </p:cNvPr>
          <p:cNvSpPr/>
          <p:nvPr/>
        </p:nvSpPr>
        <p:spPr>
          <a:xfrm>
            <a:off x="525741" y="1311078"/>
            <a:ext cx="11140517" cy="5213373"/>
          </a:xfrm>
          <a:prstGeom prst="roundRect">
            <a:avLst>
              <a:gd name="adj" fmla="val 3569"/>
            </a:avLst>
          </a:prstGeom>
          <a:noFill/>
          <a:ln w="28575">
            <a:solidFill>
              <a:srgbClr val="90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xmlns="" id="{81090E68-2646-463B-82CF-9D0DDC8860BE}"/>
              </a:ext>
            </a:extLst>
          </p:cNvPr>
          <p:cNvSpPr txBox="1"/>
          <p:nvPr/>
        </p:nvSpPr>
        <p:spPr>
          <a:xfrm>
            <a:off x="1866105" y="2513790"/>
            <a:ext cx="8458200" cy="2807948"/>
          </a:xfrm>
          <a:prstGeom prst="rect">
            <a:avLst/>
          </a:prstGeom>
          <a:noFill/>
        </p:spPr>
        <p:txBody>
          <a:bodyPr wrap="square" rtlCol="0">
            <a:spAutoFit/>
          </a:bodyPr>
          <a:lstStyle/>
          <a:p>
            <a:pPr indent="457200">
              <a:lnSpc>
                <a:spcPct val="150000"/>
              </a:lnSpc>
            </a:pPr>
            <a:r>
              <a:rPr lang="zh-CN" altLang="en-US" sz="2000" dirty="0">
                <a:latin typeface="微软雅黑" panose="020B0503020204020204" pitchFamily="34" charset="-122"/>
                <a:ea typeface="微软雅黑" panose="020B0503020204020204" pitchFamily="34" charset="-122"/>
              </a:rPr>
              <a:t>学校党政领导班子和各部门负责人要高度重视意识形态工作，加强学习，准确理解和把握意识形态工作的极端重要性，切实增强政治意识、大局意识、核心意识、看齐意识。要落实“四责协同”责任体系，根据</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上海市曹杨中学落实党政同责加强意识形态工作责任制职责分解表</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（见附件），党政携手形成合力，各部门分工协作，层层传递责任、层层抓好落实，确保意识形态工作落到实处，产生实效。</a:t>
            </a:r>
          </a:p>
        </p:txBody>
      </p:sp>
    </p:spTree>
    <p:extLst>
      <p:ext uri="{BB962C8B-B14F-4D97-AF65-F5344CB8AC3E}">
        <p14:creationId xmlns:p14="http://schemas.microsoft.com/office/powerpoint/2010/main" xmlns="" val="333575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anim calcmode="lin" valueType="num">
                                      <p:cBhvr>
                                        <p:cTn id="8" dur="750" fill="hold"/>
                                        <p:tgtEl>
                                          <p:spTgt spid="14"/>
                                        </p:tgtEl>
                                        <p:attrNameLst>
                                          <p:attrName>ppt_x</p:attrName>
                                        </p:attrNameLst>
                                      </p:cBhvr>
                                      <p:tavLst>
                                        <p:tav tm="0">
                                          <p:val>
                                            <p:strVal val="#ppt_x"/>
                                          </p:val>
                                        </p:tav>
                                        <p:tav tm="100000">
                                          <p:val>
                                            <p:strVal val="#ppt_x"/>
                                          </p:val>
                                        </p:tav>
                                      </p:tavLst>
                                    </p:anim>
                                    <p:anim calcmode="lin" valueType="num">
                                      <p:cBhvr>
                                        <p:cTn id="9"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4">
            <a:extLst>
              <a:ext uri="{FF2B5EF4-FFF2-40B4-BE49-F238E27FC236}">
                <a16:creationId xmlns:a16="http://schemas.microsoft.com/office/drawing/2014/main" xmlns="" id="{89FE3CDD-BBB2-496A-A2D5-F78E48DFD955}"/>
              </a:ext>
            </a:extLst>
          </p:cNvPr>
          <p:cNvGrpSpPr>
            <a:grpSpLocks/>
          </p:cNvGrpSpPr>
          <p:nvPr/>
        </p:nvGrpSpPr>
        <p:grpSpPr bwMode="auto">
          <a:xfrm>
            <a:off x="-419100" y="192918"/>
            <a:ext cx="13028613" cy="956140"/>
            <a:chOff x="-419099" y="781050"/>
            <a:chExt cx="13030200" cy="5533603"/>
          </a:xfrm>
        </p:grpSpPr>
        <p:grpSp>
          <p:nvGrpSpPr>
            <p:cNvPr id="7" name="组合 25">
              <a:extLst>
                <a:ext uri="{FF2B5EF4-FFF2-40B4-BE49-F238E27FC236}">
                  <a16:creationId xmlns:a16="http://schemas.microsoft.com/office/drawing/2014/main" xmlns="" id="{29479B14-12A6-431C-87A0-A013267FB082}"/>
                </a:ext>
              </a:extLst>
            </p:cNvPr>
            <p:cNvGrpSpPr>
              <a:grpSpLocks/>
            </p:cNvGrpSpPr>
            <p:nvPr/>
          </p:nvGrpSpPr>
          <p:grpSpPr bwMode="auto">
            <a:xfrm>
              <a:off x="216007" y="790996"/>
              <a:ext cx="11759987" cy="5523657"/>
              <a:chOff x="1321226" y="781050"/>
              <a:chExt cx="8127575" cy="5523657"/>
            </a:xfrm>
          </p:grpSpPr>
          <p:pic>
            <p:nvPicPr>
              <p:cNvPr id="12" name="图片 37">
                <a:extLst>
                  <a:ext uri="{FF2B5EF4-FFF2-40B4-BE49-F238E27FC236}">
                    <a16:creationId xmlns:a16="http://schemas.microsoft.com/office/drawing/2014/main" xmlns="" id="{E493D75D-A583-42DC-A907-BBB6AA959E7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图片 38">
                <a:extLst>
                  <a:ext uri="{FF2B5EF4-FFF2-40B4-BE49-F238E27FC236}">
                    <a16:creationId xmlns:a16="http://schemas.microsoft.com/office/drawing/2014/main" xmlns="" id="{FE58ABC9-A605-4778-B516-600C9B187BAB}"/>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8" name="组合 27">
              <a:extLst>
                <a:ext uri="{FF2B5EF4-FFF2-40B4-BE49-F238E27FC236}">
                  <a16:creationId xmlns:a16="http://schemas.microsoft.com/office/drawing/2014/main" xmlns="" id="{5BA2DB53-B5C0-4C98-ABA5-EA41155E94E4}"/>
                </a:ext>
              </a:extLst>
            </p:cNvPr>
            <p:cNvGrpSpPr>
              <a:grpSpLocks/>
            </p:cNvGrpSpPr>
            <p:nvPr/>
          </p:nvGrpSpPr>
          <p:grpSpPr bwMode="auto">
            <a:xfrm>
              <a:off x="-419099" y="781050"/>
              <a:ext cx="13030200" cy="5523657"/>
              <a:chOff x="1321226" y="781050"/>
              <a:chExt cx="8127575" cy="5523657"/>
            </a:xfrm>
          </p:grpSpPr>
          <p:pic>
            <p:nvPicPr>
              <p:cNvPr id="10" name="图片 35">
                <a:extLst>
                  <a:ext uri="{FF2B5EF4-FFF2-40B4-BE49-F238E27FC236}">
                    <a16:creationId xmlns:a16="http://schemas.microsoft.com/office/drawing/2014/main" xmlns="" id="{E07DC5AC-0356-4883-87DD-C66CDC194C81}"/>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图片 36">
                <a:extLst>
                  <a:ext uri="{FF2B5EF4-FFF2-40B4-BE49-F238E27FC236}">
                    <a16:creationId xmlns:a16="http://schemas.microsoft.com/office/drawing/2014/main" xmlns="" id="{03C0AA51-9BE6-4BFD-94A1-B96070453AA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 name="矩形 8">
              <a:extLst>
                <a:ext uri="{FF2B5EF4-FFF2-40B4-BE49-F238E27FC236}">
                  <a16:creationId xmlns:a16="http://schemas.microsoft.com/office/drawing/2014/main" xmlns="" id="{10D18994-BA0B-4F37-8B82-CF441AEDBACD}"/>
                </a:ext>
              </a:extLst>
            </p:cNvPr>
            <p:cNvSpPr/>
            <p:nvPr/>
          </p:nvSpPr>
          <p:spPr>
            <a:xfrm>
              <a:off x="52" y="1594943"/>
              <a:ext cx="12191898" cy="3913901"/>
            </a:xfrm>
            <a:prstGeom prst="rect">
              <a:avLst/>
            </a:prstGeom>
            <a:gradFill>
              <a:gsLst>
                <a:gs pos="50000">
                  <a:schemeClr val="bg1">
                    <a:lumMod val="95000"/>
                  </a:schemeClr>
                </a:gs>
                <a:gs pos="65000">
                  <a:srgbClr val="E1E1E1">
                    <a:alpha val="64000"/>
                  </a:srgbClr>
                </a:gs>
                <a:gs pos="21000">
                  <a:schemeClr val="bg1"/>
                </a:gs>
                <a:gs pos="35000">
                  <a:schemeClr val="bg1">
                    <a:lumMod val="85000"/>
                    <a:alpha val="64000"/>
                  </a:schemeClr>
                </a:gs>
                <a:gs pos="21000">
                  <a:srgbClr val="F9F9F9"/>
                </a:gs>
                <a:gs pos="77000">
                  <a:srgbClr val="FAFAFA"/>
                </a:gs>
                <a:gs pos="8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grpSp>
      <p:sp>
        <p:nvSpPr>
          <p:cNvPr id="14" name="文本框 34">
            <a:extLst>
              <a:ext uri="{FF2B5EF4-FFF2-40B4-BE49-F238E27FC236}">
                <a16:creationId xmlns:a16="http://schemas.microsoft.com/office/drawing/2014/main" xmlns="" id="{A7FA9D16-316D-4504-BB8E-865D0479E86D}"/>
              </a:ext>
            </a:extLst>
          </p:cNvPr>
          <p:cNvSpPr txBox="1">
            <a:spLocks noChangeArrowheads="1"/>
          </p:cNvSpPr>
          <p:nvPr/>
        </p:nvSpPr>
        <p:spPr bwMode="auto">
          <a:xfrm>
            <a:off x="257711" y="413129"/>
            <a:ext cx="1167499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a:solidFill>
                  <a:srgbClr val="83212F"/>
                </a:solidFill>
                <a:latin typeface="微软雅黑" pitchFamily="34" charset="-122"/>
                <a:ea typeface="微软雅黑" pitchFamily="34" charset="-122"/>
              </a:rPr>
              <a:t>附件：上海市曹杨中学落实党政同责加强意识形态工作责任制职责分解表</a:t>
            </a:r>
          </a:p>
        </p:txBody>
      </p:sp>
      <p:graphicFrame>
        <p:nvGraphicFramePr>
          <p:cNvPr id="2" name="表格 1">
            <a:extLst>
              <a:ext uri="{FF2B5EF4-FFF2-40B4-BE49-F238E27FC236}">
                <a16:creationId xmlns:a16="http://schemas.microsoft.com/office/drawing/2014/main" xmlns="" id="{BFB9834B-0D2C-4E2C-8190-61A43991491E}"/>
              </a:ext>
            </a:extLst>
          </p:cNvPr>
          <p:cNvGraphicFramePr>
            <a:graphicFrameLocks noGrp="1"/>
          </p:cNvGraphicFramePr>
          <p:nvPr>
            <p:extLst>
              <p:ext uri="{D42A27DB-BD31-4B8C-83A1-F6EECF244321}">
                <p14:modId xmlns:p14="http://schemas.microsoft.com/office/powerpoint/2010/main" xmlns="" val="2559826212"/>
              </p:ext>
            </p:extLst>
          </p:nvPr>
        </p:nvGraphicFramePr>
        <p:xfrm>
          <a:off x="488272" y="1448594"/>
          <a:ext cx="11336785" cy="4917912"/>
        </p:xfrm>
        <a:graphic>
          <a:graphicData uri="http://schemas.openxmlformats.org/drawingml/2006/table">
            <a:tbl>
              <a:tblPr>
                <a:tableStyleId>{22838BEF-8BB2-4498-84A7-C5851F593DF1}</a:tableStyleId>
              </a:tblPr>
              <a:tblGrid>
                <a:gridCol w="1086704">
                  <a:extLst>
                    <a:ext uri="{9D8B030D-6E8A-4147-A177-3AD203B41FA5}">
                      <a16:colId xmlns:a16="http://schemas.microsoft.com/office/drawing/2014/main" xmlns="" val="1038773835"/>
                    </a:ext>
                  </a:extLst>
                </a:gridCol>
                <a:gridCol w="3741669">
                  <a:extLst>
                    <a:ext uri="{9D8B030D-6E8A-4147-A177-3AD203B41FA5}">
                      <a16:colId xmlns:a16="http://schemas.microsoft.com/office/drawing/2014/main" xmlns="" val="2522286302"/>
                    </a:ext>
                  </a:extLst>
                </a:gridCol>
                <a:gridCol w="5626679">
                  <a:extLst>
                    <a:ext uri="{9D8B030D-6E8A-4147-A177-3AD203B41FA5}">
                      <a16:colId xmlns:a16="http://schemas.microsoft.com/office/drawing/2014/main" xmlns="" val="2124908076"/>
                    </a:ext>
                  </a:extLst>
                </a:gridCol>
                <a:gridCol w="881733">
                  <a:extLst>
                    <a:ext uri="{9D8B030D-6E8A-4147-A177-3AD203B41FA5}">
                      <a16:colId xmlns:a16="http://schemas.microsoft.com/office/drawing/2014/main" xmlns="" val="3589188405"/>
                    </a:ext>
                  </a:extLst>
                </a:gridCol>
              </a:tblGrid>
              <a:tr h="496415">
                <a:tc>
                  <a:txBody>
                    <a:bodyPr/>
                    <a:lstStyle/>
                    <a:p>
                      <a:pPr algn="ctr">
                        <a:spcAft>
                          <a:spcPts val="0"/>
                        </a:spcAft>
                      </a:pPr>
                      <a:r>
                        <a:rPr lang="zh-CN" sz="1400" kern="100" dirty="0">
                          <a:effectLst/>
                        </a:rPr>
                        <a:t>责任层面</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78122" marR="78122" marT="0" marB="0" anchor="ctr"/>
                </a:tc>
                <a:tc>
                  <a:txBody>
                    <a:bodyPr/>
                    <a:lstStyle/>
                    <a:p>
                      <a:pPr algn="ctr">
                        <a:spcAft>
                          <a:spcPts val="0"/>
                        </a:spcAft>
                      </a:pPr>
                      <a:r>
                        <a:rPr lang="zh-CN" sz="1400" kern="100" dirty="0">
                          <a:effectLst/>
                        </a:rPr>
                        <a:t>主要任务</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78122" marR="78122" marT="0" marB="0" anchor="ctr"/>
                </a:tc>
                <a:tc>
                  <a:txBody>
                    <a:bodyPr/>
                    <a:lstStyle/>
                    <a:p>
                      <a:pPr algn="ctr">
                        <a:spcAft>
                          <a:spcPts val="0"/>
                        </a:spcAft>
                      </a:pPr>
                      <a:r>
                        <a:rPr lang="zh-CN" sz="1400" kern="100" dirty="0">
                          <a:effectLst/>
                        </a:rPr>
                        <a:t>具体要求</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78122" marR="78122" marT="0" marB="0" anchor="ctr"/>
                </a:tc>
                <a:tc>
                  <a:txBody>
                    <a:bodyPr/>
                    <a:lstStyle/>
                    <a:p>
                      <a:pPr algn="ctr">
                        <a:spcAft>
                          <a:spcPts val="0"/>
                        </a:spcAft>
                      </a:pPr>
                      <a:r>
                        <a:rPr lang="zh-CN" sz="1400" kern="100" dirty="0">
                          <a:effectLst/>
                        </a:rPr>
                        <a:t>责任部门</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78122" marR="78122" marT="0" marB="0" anchor="ctr"/>
                </a:tc>
                <a:extLst>
                  <a:ext uri="{0D108BD9-81ED-4DB2-BD59-A6C34878D82A}">
                    <a16:rowId xmlns:a16="http://schemas.microsoft.com/office/drawing/2014/main" xmlns="" val="3534357616"/>
                  </a:ext>
                </a:extLst>
              </a:tr>
              <a:tr h="637799">
                <a:tc rowSpan="6">
                  <a:txBody>
                    <a:bodyPr/>
                    <a:lstStyle/>
                    <a:p>
                      <a:pPr algn="ctr">
                        <a:lnSpc>
                          <a:spcPts val="1300"/>
                        </a:lnSpc>
                        <a:spcAft>
                          <a:spcPts val="0"/>
                        </a:spcAft>
                      </a:pPr>
                      <a:r>
                        <a:rPr lang="zh-CN" sz="1200" kern="100">
                          <a:effectLst/>
                        </a:rPr>
                        <a:t>党组织责任</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104162" marR="104162" marT="52081" marB="52081" anchor="ctr"/>
                </a:tc>
                <a:tc>
                  <a:txBody>
                    <a:bodyPr/>
                    <a:lstStyle/>
                    <a:p>
                      <a:pPr algn="just">
                        <a:lnSpc>
                          <a:spcPts val="1300"/>
                        </a:lnSpc>
                        <a:spcAft>
                          <a:spcPts val="0"/>
                        </a:spcAft>
                      </a:pPr>
                      <a:r>
                        <a:rPr lang="en-US" sz="1200" kern="100" dirty="0">
                          <a:effectLst/>
                        </a:rPr>
                        <a:t>1.1</a:t>
                      </a:r>
                      <a:r>
                        <a:rPr lang="zh-CN" sz="1200" kern="100" dirty="0">
                          <a:effectLst/>
                        </a:rPr>
                        <a:t>建立意识形态工作责任体系</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78122" marR="78122" marT="0" marB="0" anchor="ctr"/>
                </a:tc>
                <a:tc>
                  <a:txBody>
                    <a:bodyPr/>
                    <a:lstStyle/>
                    <a:p>
                      <a:pPr algn="just">
                        <a:lnSpc>
                          <a:spcPts val="1300"/>
                        </a:lnSpc>
                        <a:spcAft>
                          <a:spcPts val="0"/>
                        </a:spcAft>
                      </a:pPr>
                      <a:r>
                        <a:rPr lang="zh-CN" sz="1200" kern="100">
                          <a:effectLst/>
                        </a:rPr>
                        <a:t>书记是意识形态工作第一责任人。强化落实“四责协同”责任体系，统筹协调、指导监督本单位在教学、科研、学科建设、管理和服务中体意识形态工作要求，切实维护意识形态安全。</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78122" marR="78122" marT="0" marB="0" anchor="ctr"/>
                </a:tc>
                <a:tc rowSpan="6">
                  <a:txBody>
                    <a:bodyPr/>
                    <a:lstStyle/>
                    <a:p>
                      <a:pPr algn="ctr">
                        <a:lnSpc>
                          <a:spcPts val="1300"/>
                        </a:lnSpc>
                        <a:spcAft>
                          <a:spcPts val="0"/>
                        </a:spcAft>
                      </a:pPr>
                      <a:r>
                        <a:rPr lang="zh-CN" sz="1200" kern="100">
                          <a:effectLst/>
                        </a:rPr>
                        <a:t>党总支</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104162" marR="104162" marT="52081" marB="52081" anchor="ctr"/>
                </a:tc>
                <a:extLst>
                  <a:ext uri="{0D108BD9-81ED-4DB2-BD59-A6C34878D82A}">
                    <a16:rowId xmlns:a16="http://schemas.microsoft.com/office/drawing/2014/main" xmlns="" val="2647813045"/>
                  </a:ext>
                </a:extLst>
              </a:tr>
              <a:tr h="633158">
                <a:tc vMerge="1">
                  <a:txBody>
                    <a:bodyPr/>
                    <a:lstStyle/>
                    <a:p>
                      <a:endParaRPr lang="zh-CN" altLang="en-US"/>
                    </a:p>
                  </a:txBody>
                  <a:tcPr/>
                </a:tc>
                <a:tc>
                  <a:txBody>
                    <a:bodyPr/>
                    <a:lstStyle/>
                    <a:p>
                      <a:pPr algn="just">
                        <a:lnSpc>
                          <a:spcPts val="1300"/>
                        </a:lnSpc>
                        <a:spcAft>
                          <a:spcPts val="0"/>
                        </a:spcAft>
                      </a:pPr>
                      <a:r>
                        <a:rPr lang="en-US" sz="1200" kern="100">
                          <a:effectLst/>
                        </a:rPr>
                        <a:t>1.2</a:t>
                      </a:r>
                      <a:r>
                        <a:rPr lang="zh-CN" sz="1200" kern="100">
                          <a:effectLst/>
                        </a:rPr>
                        <a:t>加强对意识形态工作的统一领导</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78122" marR="78122" marT="0" marB="0" anchor="ctr"/>
                </a:tc>
                <a:tc>
                  <a:txBody>
                    <a:bodyPr/>
                    <a:lstStyle/>
                    <a:p>
                      <a:pPr algn="just">
                        <a:lnSpc>
                          <a:spcPts val="1300"/>
                        </a:lnSpc>
                        <a:spcAft>
                          <a:spcPts val="0"/>
                        </a:spcAft>
                      </a:pPr>
                      <a:r>
                        <a:rPr lang="zh-CN" sz="1200" kern="100">
                          <a:effectLst/>
                        </a:rPr>
                        <a:t>健全党组织统一领导、党政齐抓共管、部门分工负责的意识形态工作机制。</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78122" marR="78122" marT="0" marB="0" anchor="ctr"/>
                </a:tc>
                <a:tc vMerge="1">
                  <a:txBody>
                    <a:bodyPr/>
                    <a:lstStyle/>
                    <a:p>
                      <a:endParaRPr lang="zh-CN" altLang="en-US"/>
                    </a:p>
                  </a:txBody>
                  <a:tcPr/>
                </a:tc>
                <a:extLst>
                  <a:ext uri="{0D108BD9-81ED-4DB2-BD59-A6C34878D82A}">
                    <a16:rowId xmlns:a16="http://schemas.microsoft.com/office/drawing/2014/main" xmlns="" val="1543319095"/>
                  </a:ext>
                </a:extLst>
              </a:tr>
              <a:tr h="1068744">
                <a:tc vMerge="1">
                  <a:txBody>
                    <a:bodyPr/>
                    <a:lstStyle/>
                    <a:p>
                      <a:endParaRPr lang="zh-CN" altLang="en-US"/>
                    </a:p>
                  </a:txBody>
                  <a:tcPr/>
                </a:tc>
                <a:tc>
                  <a:txBody>
                    <a:bodyPr/>
                    <a:lstStyle/>
                    <a:p>
                      <a:pPr algn="just">
                        <a:lnSpc>
                          <a:spcPts val="1300"/>
                        </a:lnSpc>
                        <a:spcAft>
                          <a:spcPts val="0"/>
                        </a:spcAft>
                      </a:pPr>
                      <a:r>
                        <a:rPr lang="en-US" sz="1200" kern="100" dirty="0">
                          <a:effectLst/>
                        </a:rPr>
                        <a:t>1.3</a:t>
                      </a:r>
                      <a:r>
                        <a:rPr lang="zh-CN" sz="1200" kern="100" dirty="0">
                          <a:effectLst/>
                        </a:rPr>
                        <a:t>把意识形态工作纳入重要议事日程</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78122" marR="78122" marT="0" marB="0" anchor="ctr"/>
                </a:tc>
                <a:tc>
                  <a:txBody>
                    <a:bodyPr/>
                    <a:lstStyle/>
                    <a:p>
                      <a:pPr algn="just">
                        <a:lnSpc>
                          <a:spcPts val="1300"/>
                        </a:lnSpc>
                        <a:spcAft>
                          <a:spcPts val="0"/>
                        </a:spcAft>
                      </a:pPr>
                      <a:r>
                        <a:rPr lang="zh-CN" sz="1200" kern="100">
                          <a:effectLst/>
                        </a:rPr>
                        <a:t>全面落实意识形态工作责任制，把意识形态工作纳入党建工作责任制和党风廉政工作责任制，纳入班子、干部目标管理，列入年度工作计划，与政治建设、师德建设、文化建设、文明建设、党的建设工作紧密结合，同部署、同落实、同检查、同考核。</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78122" marR="78122" marT="0" marB="0" anchor="ctr"/>
                </a:tc>
                <a:tc vMerge="1">
                  <a:txBody>
                    <a:bodyPr/>
                    <a:lstStyle/>
                    <a:p>
                      <a:endParaRPr lang="zh-CN" altLang="en-US"/>
                    </a:p>
                  </a:txBody>
                  <a:tcPr/>
                </a:tc>
                <a:extLst>
                  <a:ext uri="{0D108BD9-81ED-4DB2-BD59-A6C34878D82A}">
                    <a16:rowId xmlns:a16="http://schemas.microsoft.com/office/drawing/2014/main" xmlns="" val="2419994734"/>
                  </a:ext>
                </a:extLst>
              </a:tr>
              <a:tr h="687854">
                <a:tc vMerge="1">
                  <a:txBody>
                    <a:bodyPr/>
                    <a:lstStyle/>
                    <a:p>
                      <a:endParaRPr lang="zh-CN" altLang="en-US"/>
                    </a:p>
                  </a:txBody>
                  <a:tcPr/>
                </a:tc>
                <a:tc>
                  <a:txBody>
                    <a:bodyPr/>
                    <a:lstStyle/>
                    <a:p>
                      <a:pPr algn="just">
                        <a:lnSpc>
                          <a:spcPts val="1300"/>
                        </a:lnSpc>
                        <a:spcAft>
                          <a:spcPts val="0"/>
                        </a:spcAft>
                      </a:pPr>
                      <a:r>
                        <a:rPr lang="en-US" sz="1200" kern="100">
                          <a:effectLst/>
                        </a:rPr>
                        <a:t>1.4</a:t>
                      </a:r>
                      <a:r>
                        <a:rPr lang="zh-CN" sz="1200" kern="100">
                          <a:effectLst/>
                        </a:rPr>
                        <a:t>加强中心组学习</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78122" marR="78122" marT="0" marB="0" anchor="ctr"/>
                </a:tc>
                <a:tc>
                  <a:txBody>
                    <a:bodyPr/>
                    <a:lstStyle/>
                    <a:p>
                      <a:pPr algn="just">
                        <a:lnSpc>
                          <a:spcPts val="1300"/>
                        </a:lnSpc>
                        <a:spcAft>
                          <a:spcPts val="0"/>
                        </a:spcAft>
                      </a:pPr>
                      <a:r>
                        <a:rPr lang="zh-CN" sz="1200" kern="100">
                          <a:effectLst/>
                        </a:rPr>
                        <a:t>将意识形态工作作为中心组学习的重要内容，落实专人、专题主讲；把履行意识形态工作职责情况作为民主生活会和年度述职报告的重要内容。</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78122" marR="78122" marT="0" marB="0" anchor="ctr"/>
                </a:tc>
                <a:tc vMerge="1">
                  <a:txBody>
                    <a:bodyPr/>
                    <a:lstStyle/>
                    <a:p>
                      <a:endParaRPr lang="zh-CN" altLang="en-US"/>
                    </a:p>
                  </a:txBody>
                  <a:tcPr/>
                </a:tc>
                <a:extLst>
                  <a:ext uri="{0D108BD9-81ED-4DB2-BD59-A6C34878D82A}">
                    <a16:rowId xmlns:a16="http://schemas.microsoft.com/office/drawing/2014/main" xmlns="" val="718051121"/>
                  </a:ext>
                </a:extLst>
              </a:tr>
              <a:tr h="698629">
                <a:tc vMerge="1">
                  <a:txBody>
                    <a:bodyPr/>
                    <a:lstStyle/>
                    <a:p>
                      <a:endParaRPr lang="zh-CN" altLang="en-US"/>
                    </a:p>
                  </a:txBody>
                  <a:tcPr/>
                </a:tc>
                <a:tc>
                  <a:txBody>
                    <a:bodyPr/>
                    <a:lstStyle/>
                    <a:p>
                      <a:pPr algn="just">
                        <a:lnSpc>
                          <a:spcPts val="1300"/>
                        </a:lnSpc>
                        <a:spcAft>
                          <a:spcPts val="0"/>
                        </a:spcAft>
                      </a:pPr>
                      <a:r>
                        <a:rPr lang="en-US" sz="1200" kern="100">
                          <a:effectLst/>
                        </a:rPr>
                        <a:t>1.5</a:t>
                      </a:r>
                      <a:r>
                        <a:rPr lang="zh-CN" sz="1200" kern="100">
                          <a:effectLst/>
                        </a:rPr>
                        <a:t>坚持正确的思想舆论导向和价值取向</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78122" marR="78122" marT="0" marB="0" anchor="ctr"/>
                </a:tc>
                <a:tc>
                  <a:txBody>
                    <a:bodyPr/>
                    <a:lstStyle/>
                    <a:p>
                      <a:pPr algn="just">
                        <a:lnSpc>
                          <a:spcPts val="1300"/>
                        </a:lnSpc>
                        <a:spcAft>
                          <a:spcPts val="0"/>
                        </a:spcAft>
                      </a:pPr>
                      <a:r>
                        <a:rPr lang="zh-CN" sz="1200" kern="100">
                          <a:effectLst/>
                        </a:rPr>
                        <a:t>深化党的理论创新成果的学习研究宣传，开展主题宣传活动，培育和践行社会主义核心价值观。利用“微党课”平台，每年至少做一次形势任务辅导报告。</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78122" marR="78122" marT="0" marB="0" anchor="ctr"/>
                </a:tc>
                <a:tc vMerge="1">
                  <a:txBody>
                    <a:bodyPr/>
                    <a:lstStyle/>
                    <a:p>
                      <a:endParaRPr lang="zh-CN" altLang="en-US"/>
                    </a:p>
                  </a:txBody>
                  <a:tcPr/>
                </a:tc>
                <a:extLst>
                  <a:ext uri="{0D108BD9-81ED-4DB2-BD59-A6C34878D82A}">
                    <a16:rowId xmlns:a16="http://schemas.microsoft.com/office/drawing/2014/main" xmlns="" val="3556674047"/>
                  </a:ext>
                </a:extLst>
              </a:tr>
              <a:tr h="695313">
                <a:tc vMerge="1">
                  <a:txBody>
                    <a:bodyPr/>
                    <a:lstStyle/>
                    <a:p>
                      <a:endParaRPr lang="zh-CN" altLang="en-US"/>
                    </a:p>
                  </a:txBody>
                  <a:tcPr/>
                </a:tc>
                <a:tc>
                  <a:txBody>
                    <a:bodyPr/>
                    <a:lstStyle/>
                    <a:p>
                      <a:pPr algn="just">
                        <a:lnSpc>
                          <a:spcPts val="1300"/>
                        </a:lnSpc>
                        <a:spcAft>
                          <a:spcPts val="0"/>
                        </a:spcAft>
                      </a:pPr>
                      <a:r>
                        <a:rPr lang="en-US" sz="1200" kern="100">
                          <a:effectLst/>
                        </a:rPr>
                        <a:t>1.6</a:t>
                      </a:r>
                      <a:r>
                        <a:rPr lang="zh-CN" sz="1200" kern="100">
                          <a:effectLst/>
                        </a:rPr>
                        <a:t>加强分析引导，定期研究报告</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78122" marR="78122" marT="0" marB="0" anchor="ctr"/>
                </a:tc>
                <a:tc>
                  <a:txBody>
                    <a:bodyPr/>
                    <a:lstStyle/>
                    <a:p>
                      <a:pPr algn="just">
                        <a:lnSpc>
                          <a:spcPts val="1300"/>
                        </a:lnSpc>
                        <a:spcAft>
                          <a:spcPts val="0"/>
                        </a:spcAft>
                      </a:pPr>
                      <a:r>
                        <a:rPr lang="zh-CN" sz="1200" kern="100" dirty="0">
                          <a:effectLst/>
                        </a:rPr>
                        <a:t>每学期组织召开一次专题会议，交流牵头负责的重点工作落实情况，明确阶段性任务。每两至三年参与一次教育系统党员干部和师生思想政治状况问卷调研。</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78122" marR="78122" marT="0" marB="0" anchor="ctr"/>
                </a:tc>
                <a:tc vMerge="1">
                  <a:txBody>
                    <a:bodyPr/>
                    <a:lstStyle/>
                    <a:p>
                      <a:endParaRPr lang="zh-CN" altLang="en-US"/>
                    </a:p>
                  </a:txBody>
                  <a:tcPr/>
                </a:tc>
                <a:extLst>
                  <a:ext uri="{0D108BD9-81ED-4DB2-BD59-A6C34878D82A}">
                    <a16:rowId xmlns:a16="http://schemas.microsoft.com/office/drawing/2014/main" xmlns="" val="2456795883"/>
                  </a:ext>
                </a:extLst>
              </a:tr>
            </a:tbl>
          </a:graphicData>
        </a:graphic>
      </p:graphicFrame>
    </p:spTree>
    <p:extLst>
      <p:ext uri="{BB962C8B-B14F-4D97-AF65-F5344CB8AC3E}">
        <p14:creationId xmlns:p14="http://schemas.microsoft.com/office/powerpoint/2010/main" xmlns="" val="34481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anim calcmode="lin" valueType="num">
                                      <p:cBhvr>
                                        <p:cTn id="8" dur="750" fill="hold"/>
                                        <p:tgtEl>
                                          <p:spTgt spid="14"/>
                                        </p:tgtEl>
                                        <p:attrNameLst>
                                          <p:attrName>ppt_x</p:attrName>
                                        </p:attrNameLst>
                                      </p:cBhvr>
                                      <p:tavLst>
                                        <p:tav tm="0">
                                          <p:val>
                                            <p:strVal val="#ppt_x"/>
                                          </p:val>
                                        </p:tav>
                                        <p:tav tm="100000">
                                          <p:val>
                                            <p:strVal val="#ppt_x"/>
                                          </p:val>
                                        </p:tav>
                                      </p:tavLst>
                                    </p:anim>
                                    <p:anim calcmode="lin" valueType="num">
                                      <p:cBhvr>
                                        <p:cTn id="9"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9B2E1203-AF4D-407D-BCC8-1EDD94A82D4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7999"/>
          </a:xfrm>
          <a:prstGeom prst="rect">
            <a:avLst/>
          </a:prstGeom>
        </p:spPr>
      </p:pic>
      <p:pic>
        <p:nvPicPr>
          <p:cNvPr id="7" name="图片 6">
            <a:extLst>
              <a:ext uri="{FF2B5EF4-FFF2-40B4-BE49-F238E27FC236}">
                <a16:creationId xmlns:a16="http://schemas.microsoft.com/office/drawing/2014/main" xmlns="" id="{8E0BC3E9-44F3-4AE5-B459-CEF183E6C39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76078" y="654580"/>
            <a:ext cx="1045808" cy="915389"/>
          </a:xfrm>
          <a:prstGeom prst="rect">
            <a:avLst/>
          </a:prstGeom>
        </p:spPr>
      </p:pic>
      <p:sp>
        <p:nvSpPr>
          <p:cNvPr id="4" name="文本框 3">
            <a:extLst>
              <a:ext uri="{FF2B5EF4-FFF2-40B4-BE49-F238E27FC236}">
                <a16:creationId xmlns:a16="http://schemas.microsoft.com/office/drawing/2014/main" xmlns="" id="{1FCA89EE-975A-43A2-AD87-89CD0C6D10C1}"/>
              </a:ext>
            </a:extLst>
          </p:cNvPr>
          <p:cNvSpPr txBox="1"/>
          <p:nvPr/>
        </p:nvSpPr>
        <p:spPr>
          <a:xfrm>
            <a:off x="4003829" y="5939162"/>
            <a:ext cx="4243526" cy="584775"/>
          </a:xfrm>
          <a:prstGeom prst="rect">
            <a:avLst/>
          </a:prstGeom>
          <a:noFill/>
        </p:spPr>
        <p:txBody>
          <a:bodyPr wrap="square" rtlCol="0">
            <a:spAutoFit/>
          </a:bodyPr>
          <a:lstStyle/>
          <a:p>
            <a:pPr algn="ctr"/>
            <a:r>
              <a:rPr lang="en-US" altLang="zh-CN" sz="3200" b="1" spc="50" dirty="0">
                <a:ln w="9525" cmpd="sng">
                  <a:solidFill>
                    <a:srgbClr val="901C1C"/>
                  </a:solidFill>
                  <a:prstDash val="solid"/>
                </a:ln>
                <a:solidFill>
                  <a:srgbClr val="70AD47">
                    <a:tint val="1000"/>
                  </a:srgbClr>
                </a:solidFill>
                <a:effectLst>
                  <a:glow rad="38100">
                    <a:schemeClr val="accent1">
                      <a:alpha val="40000"/>
                    </a:schemeClr>
                  </a:glow>
                </a:effectLst>
              </a:rPr>
              <a:t>2018</a:t>
            </a:r>
            <a:r>
              <a:rPr lang="zh-CN" altLang="en-US" sz="3200" b="1" spc="50" dirty="0">
                <a:ln w="9525" cmpd="sng">
                  <a:solidFill>
                    <a:srgbClr val="901C1C"/>
                  </a:solidFill>
                  <a:prstDash val="solid"/>
                </a:ln>
                <a:solidFill>
                  <a:srgbClr val="70AD47">
                    <a:tint val="1000"/>
                  </a:srgbClr>
                </a:solidFill>
                <a:effectLst>
                  <a:glow rad="38100">
                    <a:schemeClr val="accent1">
                      <a:alpha val="40000"/>
                    </a:schemeClr>
                  </a:glow>
                </a:effectLst>
              </a:rPr>
              <a:t>年</a:t>
            </a:r>
            <a:r>
              <a:rPr lang="en-US" altLang="zh-CN" sz="3200" b="1" spc="50" dirty="0">
                <a:ln w="9525" cmpd="sng">
                  <a:solidFill>
                    <a:srgbClr val="901C1C"/>
                  </a:solidFill>
                  <a:prstDash val="solid"/>
                </a:ln>
                <a:solidFill>
                  <a:srgbClr val="70AD47">
                    <a:tint val="1000"/>
                  </a:srgbClr>
                </a:solidFill>
                <a:effectLst>
                  <a:glow rad="38100">
                    <a:schemeClr val="accent1">
                      <a:alpha val="40000"/>
                    </a:schemeClr>
                  </a:glow>
                </a:effectLst>
              </a:rPr>
              <a:t>5</a:t>
            </a:r>
            <a:r>
              <a:rPr lang="zh-CN" altLang="en-US" sz="3200" b="1" spc="50" dirty="0">
                <a:ln w="9525" cmpd="sng">
                  <a:solidFill>
                    <a:srgbClr val="901C1C"/>
                  </a:solidFill>
                  <a:prstDash val="solid"/>
                </a:ln>
                <a:solidFill>
                  <a:srgbClr val="70AD47">
                    <a:tint val="1000"/>
                  </a:srgbClr>
                </a:solidFill>
                <a:effectLst>
                  <a:glow rad="38100">
                    <a:schemeClr val="accent1">
                      <a:alpha val="40000"/>
                    </a:schemeClr>
                  </a:glow>
                </a:effectLst>
              </a:rPr>
              <a:t>月</a:t>
            </a:r>
            <a:r>
              <a:rPr lang="en-US" altLang="zh-CN" sz="3200" b="1" spc="50" dirty="0">
                <a:ln w="9525" cmpd="sng">
                  <a:solidFill>
                    <a:srgbClr val="901C1C"/>
                  </a:solidFill>
                  <a:prstDash val="solid"/>
                </a:ln>
                <a:solidFill>
                  <a:srgbClr val="70AD47">
                    <a:tint val="1000"/>
                  </a:srgbClr>
                </a:solidFill>
                <a:effectLst>
                  <a:glow rad="38100">
                    <a:schemeClr val="accent1">
                      <a:alpha val="40000"/>
                    </a:schemeClr>
                  </a:glow>
                </a:effectLst>
              </a:rPr>
              <a:t>18</a:t>
            </a:r>
            <a:r>
              <a:rPr lang="zh-CN" altLang="en-US" sz="3200" b="1" spc="50" dirty="0">
                <a:ln w="9525" cmpd="sng">
                  <a:solidFill>
                    <a:srgbClr val="901C1C"/>
                  </a:solidFill>
                  <a:prstDash val="solid"/>
                </a:ln>
                <a:solidFill>
                  <a:srgbClr val="70AD47">
                    <a:tint val="1000"/>
                  </a:srgbClr>
                </a:solidFill>
                <a:effectLst>
                  <a:glow rad="38100">
                    <a:schemeClr val="accent1">
                      <a:alpha val="40000"/>
                    </a:schemeClr>
                  </a:glow>
                </a:effectLst>
              </a:rPr>
              <a:t>日</a:t>
            </a:r>
          </a:p>
        </p:txBody>
      </p:sp>
    </p:spTree>
    <p:extLst>
      <p:ext uri="{BB962C8B-B14F-4D97-AF65-F5344CB8AC3E}">
        <p14:creationId xmlns:p14="http://schemas.microsoft.com/office/powerpoint/2010/main" xmlns="" val="35457029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4">
            <a:extLst>
              <a:ext uri="{FF2B5EF4-FFF2-40B4-BE49-F238E27FC236}">
                <a16:creationId xmlns:a16="http://schemas.microsoft.com/office/drawing/2014/main" xmlns="" id="{89FE3CDD-BBB2-496A-A2D5-F78E48DFD955}"/>
              </a:ext>
            </a:extLst>
          </p:cNvPr>
          <p:cNvGrpSpPr>
            <a:grpSpLocks/>
          </p:cNvGrpSpPr>
          <p:nvPr/>
        </p:nvGrpSpPr>
        <p:grpSpPr bwMode="auto">
          <a:xfrm>
            <a:off x="-419100" y="192918"/>
            <a:ext cx="13028613" cy="956140"/>
            <a:chOff x="-419099" y="781050"/>
            <a:chExt cx="13030200" cy="5533603"/>
          </a:xfrm>
        </p:grpSpPr>
        <p:grpSp>
          <p:nvGrpSpPr>
            <p:cNvPr id="7" name="组合 25">
              <a:extLst>
                <a:ext uri="{FF2B5EF4-FFF2-40B4-BE49-F238E27FC236}">
                  <a16:creationId xmlns:a16="http://schemas.microsoft.com/office/drawing/2014/main" xmlns="" id="{29479B14-12A6-431C-87A0-A013267FB082}"/>
                </a:ext>
              </a:extLst>
            </p:cNvPr>
            <p:cNvGrpSpPr>
              <a:grpSpLocks/>
            </p:cNvGrpSpPr>
            <p:nvPr/>
          </p:nvGrpSpPr>
          <p:grpSpPr bwMode="auto">
            <a:xfrm>
              <a:off x="216007" y="790996"/>
              <a:ext cx="11759987" cy="5523657"/>
              <a:chOff x="1321226" y="781050"/>
              <a:chExt cx="8127575" cy="5523657"/>
            </a:xfrm>
          </p:grpSpPr>
          <p:pic>
            <p:nvPicPr>
              <p:cNvPr id="12" name="图片 37">
                <a:extLst>
                  <a:ext uri="{FF2B5EF4-FFF2-40B4-BE49-F238E27FC236}">
                    <a16:creationId xmlns:a16="http://schemas.microsoft.com/office/drawing/2014/main" xmlns="" id="{E493D75D-A583-42DC-A907-BBB6AA959E7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图片 38">
                <a:extLst>
                  <a:ext uri="{FF2B5EF4-FFF2-40B4-BE49-F238E27FC236}">
                    <a16:creationId xmlns:a16="http://schemas.microsoft.com/office/drawing/2014/main" xmlns="" id="{FE58ABC9-A605-4778-B516-600C9B187BAB}"/>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8" name="组合 27">
              <a:extLst>
                <a:ext uri="{FF2B5EF4-FFF2-40B4-BE49-F238E27FC236}">
                  <a16:creationId xmlns:a16="http://schemas.microsoft.com/office/drawing/2014/main" xmlns="" id="{5BA2DB53-B5C0-4C98-ABA5-EA41155E94E4}"/>
                </a:ext>
              </a:extLst>
            </p:cNvPr>
            <p:cNvGrpSpPr>
              <a:grpSpLocks/>
            </p:cNvGrpSpPr>
            <p:nvPr/>
          </p:nvGrpSpPr>
          <p:grpSpPr bwMode="auto">
            <a:xfrm>
              <a:off x="-419099" y="781050"/>
              <a:ext cx="13030200" cy="5523657"/>
              <a:chOff x="1321226" y="781050"/>
              <a:chExt cx="8127575" cy="5523657"/>
            </a:xfrm>
          </p:grpSpPr>
          <p:pic>
            <p:nvPicPr>
              <p:cNvPr id="10" name="图片 35">
                <a:extLst>
                  <a:ext uri="{FF2B5EF4-FFF2-40B4-BE49-F238E27FC236}">
                    <a16:creationId xmlns:a16="http://schemas.microsoft.com/office/drawing/2014/main" xmlns="" id="{E07DC5AC-0356-4883-87DD-C66CDC194C81}"/>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图片 36">
                <a:extLst>
                  <a:ext uri="{FF2B5EF4-FFF2-40B4-BE49-F238E27FC236}">
                    <a16:creationId xmlns:a16="http://schemas.microsoft.com/office/drawing/2014/main" xmlns="" id="{03C0AA51-9BE6-4BFD-94A1-B96070453AA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 name="矩形 8">
              <a:extLst>
                <a:ext uri="{FF2B5EF4-FFF2-40B4-BE49-F238E27FC236}">
                  <a16:creationId xmlns:a16="http://schemas.microsoft.com/office/drawing/2014/main" xmlns="" id="{10D18994-BA0B-4F37-8B82-CF441AEDBACD}"/>
                </a:ext>
              </a:extLst>
            </p:cNvPr>
            <p:cNvSpPr/>
            <p:nvPr/>
          </p:nvSpPr>
          <p:spPr>
            <a:xfrm>
              <a:off x="52" y="1594943"/>
              <a:ext cx="12191898" cy="3913901"/>
            </a:xfrm>
            <a:prstGeom prst="rect">
              <a:avLst/>
            </a:prstGeom>
            <a:gradFill>
              <a:gsLst>
                <a:gs pos="50000">
                  <a:schemeClr val="bg1">
                    <a:lumMod val="95000"/>
                  </a:schemeClr>
                </a:gs>
                <a:gs pos="65000">
                  <a:srgbClr val="E1E1E1">
                    <a:alpha val="64000"/>
                  </a:srgbClr>
                </a:gs>
                <a:gs pos="21000">
                  <a:schemeClr val="bg1"/>
                </a:gs>
                <a:gs pos="35000">
                  <a:schemeClr val="bg1">
                    <a:lumMod val="85000"/>
                    <a:alpha val="64000"/>
                  </a:schemeClr>
                </a:gs>
                <a:gs pos="21000">
                  <a:srgbClr val="F9F9F9"/>
                </a:gs>
                <a:gs pos="77000">
                  <a:srgbClr val="FAFAFA"/>
                </a:gs>
                <a:gs pos="8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grpSp>
      <p:sp>
        <p:nvSpPr>
          <p:cNvPr id="14" name="文本框 34">
            <a:extLst>
              <a:ext uri="{FF2B5EF4-FFF2-40B4-BE49-F238E27FC236}">
                <a16:creationId xmlns:a16="http://schemas.microsoft.com/office/drawing/2014/main" xmlns="" id="{A7FA9D16-316D-4504-BB8E-865D0479E86D}"/>
              </a:ext>
            </a:extLst>
          </p:cNvPr>
          <p:cNvSpPr txBox="1">
            <a:spLocks noChangeArrowheads="1"/>
          </p:cNvSpPr>
          <p:nvPr/>
        </p:nvSpPr>
        <p:spPr bwMode="auto">
          <a:xfrm>
            <a:off x="257711" y="413129"/>
            <a:ext cx="1167499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a:solidFill>
                  <a:srgbClr val="83212F"/>
                </a:solidFill>
                <a:latin typeface="微软雅黑" pitchFamily="34" charset="-122"/>
                <a:ea typeface="微软雅黑" pitchFamily="34" charset="-122"/>
              </a:rPr>
              <a:t>附件：上海市曹杨中学落实党政同责加强意识形态工作责任制职责分解表</a:t>
            </a:r>
          </a:p>
        </p:txBody>
      </p:sp>
      <p:graphicFrame>
        <p:nvGraphicFramePr>
          <p:cNvPr id="3" name="表格 2">
            <a:extLst>
              <a:ext uri="{FF2B5EF4-FFF2-40B4-BE49-F238E27FC236}">
                <a16:creationId xmlns:a16="http://schemas.microsoft.com/office/drawing/2014/main" xmlns="" id="{4977E590-8133-40E3-9231-2FE79AC98FD1}"/>
              </a:ext>
            </a:extLst>
          </p:cNvPr>
          <p:cNvGraphicFramePr>
            <a:graphicFrameLocks noGrp="1"/>
          </p:cNvGraphicFramePr>
          <p:nvPr>
            <p:extLst>
              <p:ext uri="{D42A27DB-BD31-4B8C-83A1-F6EECF244321}">
                <p14:modId xmlns:p14="http://schemas.microsoft.com/office/powerpoint/2010/main" xmlns="" val="3519048338"/>
              </p:ext>
            </p:extLst>
          </p:nvPr>
        </p:nvGraphicFramePr>
        <p:xfrm>
          <a:off x="725009" y="1775534"/>
          <a:ext cx="10741982" cy="4259132"/>
        </p:xfrm>
        <a:graphic>
          <a:graphicData uri="http://schemas.openxmlformats.org/drawingml/2006/table">
            <a:tbl>
              <a:tblPr>
                <a:tableStyleId>{22838BEF-8BB2-4498-84A7-C5851F593DF1}</a:tableStyleId>
              </a:tblPr>
              <a:tblGrid>
                <a:gridCol w="1029688">
                  <a:extLst>
                    <a:ext uri="{9D8B030D-6E8A-4147-A177-3AD203B41FA5}">
                      <a16:colId xmlns:a16="http://schemas.microsoft.com/office/drawing/2014/main" xmlns="" val="788775962"/>
                    </a:ext>
                  </a:extLst>
                </a:gridCol>
                <a:gridCol w="2693016">
                  <a:extLst>
                    <a:ext uri="{9D8B030D-6E8A-4147-A177-3AD203B41FA5}">
                      <a16:colId xmlns:a16="http://schemas.microsoft.com/office/drawing/2014/main" xmlns="" val="3507213308"/>
                    </a:ext>
                  </a:extLst>
                </a:gridCol>
                <a:gridCol w="5841506">
                  <a:extLst>
                    <a:ext uri="{9D8B030D-6E8A-4147-A177-3AD203B41FA5}">
                      <a16:colId xmlns:a16="http://schemas.microsoft.com/office/drawing/2014/main" xmlns="" val="2937532528"/>
                    </a:ext>
                  </a:extLst>
                </a:gridCol>
                <a:gridCol w="1177772">
                  <a:extLst>
                    <a:ext uri="{9D8B030D-6E8A-4147-A177-3AD203B41FA5}">
                      <a16:colId xmlns:a16="http://schemas.microsoft.com/office/drawing/2014/main" xmlns="" val="2579222253"/>
                    </a:ext>
                  </a:extLst>
                </a:gridCol>
              </a:tblGrid>
              <a:tr h="1039300">
                <a:tc>
                  <a:txBody>
                    <a:bodyPr/>
                    <a:lstStyle/>
                    <a:p>
                      <a:pPr algn="ctr">
                        <a:spcAft>
                          <a:spcPts val="0"/>
                        </a:spcAft>
                      </a:pPr>
                      <a:r>
                        <a:rPr lang="zh-CN" sz="1400" kern="100" dirty="0">
                          <a:effectLst/>
                        </a:rPr>
                        <a:t>责任层面</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78122" marR="78122" marT="0" marB="0" anchor="ctr"/>
                </a:tc>
                <a:tc>
                  <a:txBody>
                    <a:bodyPr/>
                    <a:lstStyle/>
                    <a:p>
                      <a:pPr algn="ctr">
                        <a:spcAft>
                          <a:spcPts val="0"/>
                        </a:spcAft>
                      </a:pPr>
                      <a:r>
                        <a:rPr lang="zh-CN" sz="1400" kern="100" dirty="0">
                          <a:effectLst/>
                        </a:rPr>
                        <a:t>主要任务</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78122" marR="78122" marT="0" marB="0" anchor="ctr"/>
                </a:tc>
                <a:tc>
                  <a:txBody>
                    <a:bodyPr/>
                    <a:lstStyle/>
                    <a:p>
                      <a:pPr algn="ctr">
                        <a:spcAft>
                          <a:spcPts val="0"/>
                        </a:spcAft>
                      </a:pPr>
                      <a:r>
                        <a:rPr lang="zh-CN" sz="1400" kern="100" dirty="0">
                          <a:effectLst/>
                        </a:rPr>
                        <a:t>具体要求</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78122" marR="78122" marT="0" marB="0" anchor="ctr"/>
                </a:tc>
                <a:tc>
                  <a:txBody>
                    <a:bodyPr/>
                    <a:lstStyle/>
                    <a:p>
                      <a:pPr algn="ctr">
                        <a:spcAft>
                          <a:spcPts val="0"/>
                        </a:spcAft>
                      </a:pPr>
                      <a:r>
                        <a:rPr lang="zh-CN" sz="1400" kern="100" dirty="0">
                          <a:effectLst/>
                        </a:rPr>
                        <a:t>责任部门</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78122" marR="78122" marT="0" marB="0" anchor="ctr"/>
                </a:tc>
                <a:extLst>
                  <a:ext uri="{0D108BD9-81ED-4DB2-BD59-A6C34878D82A}">
                    <a16:rowId xmlns:a16="http://schemas.microsoft.com/office/drawing/2014/main" xmlns="" val="2462188251"/>
                  </a:ext>
                </a:extLst>
              </a:tr>
              <a:tr h="1286135">
                <a:tc rowSpan="3">
                  <a:txBody>
                    <a:bodyPr/>
                    <a:lstStyle/>
                    <a:p>
                      <a:pPr algn="ctr">
                        <a:lnSpc>
                          <a:spcPts val="1300"/>
                        </a:lnSpc>
                        <a:spcAft>
                          <a:spcPts val="0"/>
                        </a:spcAft>
                      </a:pPr>
                      <a:r>
                        <a:rPr lang="zh-CN" sz="1050" kern="100" dirty="0">
                          <a:effectLst/>
                        </a:rPr>
                        <a:t>行政责任</a:t>
                      </a:r>
                      <a:endParaRPr lang="zh-CN" sz="105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1300"/>
                        </a:lnSpc>
                        <a:spcAft>
                          <a:spcPts val="0"/>
                        </a:spcAft>
                      </a:pPr>
                      <a:r>
                        <a:rPr lang="en-US" sz="1050" kern="100" dirty="0">
                          <a:effectLst/>
                        </a:rPr>
                        <a:t>2.1</a:t>
                      </a:r>
                      <a:r>
                        <a:rPr lang="zh-CN" sz="1050" kern="100" dirty="0">
                          <a:effectLst/>
                        </a:rPr>
                        <a:t>建立意识形态工作责任体系</a:t>
                      </a:r>
                      <a:endParaRPr lang="zh-CN" sz="105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1300"/>
                        </a:lnSpc>
                        <a:spcAft>
                          <a:spcPts val="0"/>
                        </a:spcAft>
                      </a:pPr>
                      <a:r>
                        <a:rPr lang="zh-CN" sz="1050" kern="100">
                          <a:effectLst/>
                        </a:rPr>
                        <a:t>党组织领导班子对意识形态工作负主体责任。分管领导是直接责任人，其他成员要根据工作分工，按照“一岗双责”要求，抓好分管部门的意识形态工作，对职责范围内的意识形态工作负领导责任。</a:t>
                      </a:r>
                      <a:endParaRPr lang="zh-CN" sz="105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rowSpan="3">
                  <a:txBody>
                    <a:bodyPr/>
                    <a:lstStyle/>
                    <a:p>
                      <a:pPr algn="ctr">
                        <a:lnSpc>
                          <a:spcPts val="1300"/>
                        </a:lnSpc>
                        <a:spcAft>
                          <a:spcPts val="0"/>
                        </a:spcAft>
                      </a:pPr>
                      <a:r>
                        <a:rPr lang="zh-CN" sz="1050" kern="100">
                          <a:effectLst/>
                        </a:rPr>
                        <a:t>校长室</a:t>
                      </a:r>
                      <a:endParaRPr lang="zh-CN" sz="105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2975943175"/>
                  </a:ext>
                </a:extLst>
              </a:tr>
              <a:tr h="928125">
                <a:tc vMerge="1">
                  <a:txBody>
                    <a:bodyPr/>
                    <a:lstStyle/>
                    <a:p>
                      <a:endParaRPr lang="zh-CN" altLang="en-US"/>
                    </a:p>
                  </a:txBody>
                  <a:tcPr/>
                </a:tc>
                <a:tc>
                  <a:txBody>
                    <a:bodyPr/>
                    <a:lstStyle/>
                    <a:p>
                      <a:pPr algn="just">
                        <a:lnSpc>
                          <a:spcPts val="1300"/>
                        </a:lnSpc>
                        <a:spcAft>
                          <a:spcPts val="0"/>
                        </a:spcAft>
                      </a:pPr>
                      <a:r>
                        <a:rPr lang="en-US" sz="1050" kern="100">
                          <a:effectLst/>
                        </a:rPr>
                        <a:t>2.2</a:t>
                      </a:r>
                      <a:r>
                        <a:rPr lang="zh-CN" sz="1050" kern="100">
                          <a:effectLst/>
                        </a:rPr>
                        <a:t>坚持正确的思想舆论导向和价值取向</a:t>
                      </a:r>
                      <a:endParaRPr lang="zh-CN" sz="105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1300"/>
                        </a:lnSpc>
                        <a:spcAft>
                          <a:spcPts val="0"/>
                        </a:spcAft>
                      </a:pPr>
                      <a:r>
                        <a:rPr lang="zh-CN" sz="1050" kern="100">
                          <a:effectLst/>
                        </a:rPr>
                        <a:t>健全舆情收集、研判、处置、通报机制，妥善处理负面舆情事件、意识形态重大问题。</a:t>
                      </a:r>
                      <a:endParaRPr lang="zh-CN" sz="105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vMerge="1">
                  <a:txBody>
                    <a:bodyPr/>
                    <a:lstStyle/>
                    <a:p>
                      <a:endParaRPr lang="zh-CN" altLang="en-US"/>
                    </a:p>
                  </a:txBody>
                  <a:tcPr/>
                </a:tc>
                <a:extLst>
                  <a:ext uri="{0D108BD9-81ED-4DB2-BD59-A6C34878D82A}">
                    <a16:rowId xmlns:a16="http://schemas.microsoft.com/office/drawing/2014/main" xmlns="" val="99792296"/>
                  </a:ext>
                </a:extLst>
              </a:tr>
              <a:tr h="1005572">
                <a:tc vMerge="1">
                  <a:txBody>
                    <a:bodyPr/>
                    <a:lstStyle/>
                    <a:p>
                      <a:endParaRPr lang="zh-CN" altLang="en-US"/>
                    </a:p>
                  </a:txBody>
                  <a:tcPr/>
                </a:tc>
                <a:tc>
                  <a:txBody>
                    <a:bodyPr/>
                    <a:lstStyle/>
                    <a:p>
                      <a:pPr algn="just">
                        <a:lnSpc>
                          <a:spcPts val="1300"/>
                        </a:lnSpc>
                        <a:spcAft>
                          <a:spcPts val="0"/>
                        </a:spcAft>
                      </a:pPr>
                      <a:r>
                        <a:rPr lang="en-US" sz="1050" kern="100">
                          <a:effectLst/>
                        </a:rPr>
                        <a:t>2.3</a:t>
                      </a:r>
                      <a:r>
                        <a:rPr lang="zh-CN" sz="1050" kern="100">
                          <a:effectLst/>
                        </a:rPr>
                        <a:t>加强分析引导，定期研究报告</a:t>
                      </a:r>
                      <a:endParaRPr lang="zh-CN" sz="105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1300"/>
                        </a:lnSpc>
                        <a:spcAft>
                          <a:spcPts val="0"/>
                        </a:spcAft>
                      </a:pPr>
                      <a:r>
                        <a:rPr lang="zh-CN" sz="1050" kern="100" dirty="0">
                          <a:effectLst/>
                        </a:rPr>
                        <a:t>每年在校级范围内进行至少一次意识形态情况通报。切实维护校园网络意识形态安全。</a:t>
                      </a:r>
                      <a:endParaRPr lang="zh-CN" sz="105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vMerge="1">
                  <a:txBody>
                    <a:bodyPr/>
                    <a:lstStyle/>
                    <a:p>
                      <a:endParaRPr lang="zh-CN" altLang="en-US"/>
                    </a:p>
                  </a:txBody>
                  <a:tcPr/>
                </a:tc>
                <a:extLst>
                  <a:ext uri="{0D108BD9-81ED-4DB2-BD59-A6C34878D82A}">
                    <a16:rowId xmlns:a16="http://schemas.microsoft.com/office/drawing/2014/main" xmlns="" val="2490915259"/>
                  </a:ext>
                </a:extLst>
              </a:tr>
            </a:tbl>
          </a:graphicData>
        </a:graphic>
      </p:graphicFrame>
    </p:spTree>
    <p:extLst>
      <p:ext uri="{BB962C8B-B14F-4D97-AF65-F5344CB8AC3E}">
        <p14:creationId xmlns:p14="http://schemas.microsoft.com/office/powerpoint/2010/main" xmlns="" val="346558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anim calcmode="lin" valueType="num">
                                      <p:cBhvr>
                                        <p:cTn id="8" dur="750" fill="hold"/>
                                        <p:tgtEl>
                                          <p:spTgt spid="14"/>
                                        </p:tgtEl>
                                        <p:attrNameLst>
                                          <p:attrName>ppt_x</p:attrName>
                                        </p:attrNameLst>
                                      </p:cBhvr>
                                      <p:tavLst>
                                        <p:tav tm="0">
                                          <p:val>
                                            <p:strVal val="#ppt_x"/>
                                          </p:val>
                                        </p:tav>
                                        <p:tav tm="100000">
                                          <p:val>
                                            <p:strVal val="#ppt_x"/>
                                          </p:val>
                                        </p:tav>
                                      </p:tavLst>
                                    </p:anim>
                                    <p:anim calcmode="lin" valueType="num">
                                      <p:cBhvr>
                                        <p:cTn id="9"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4">
            <a:extLst>
              <a:ext uri="{FF2B5EF4-FFF2-40B4-BE49-F238E27FC236}">
                <a16:creationId xmlns:a16="http://schemas.microsoft.com/office/drawing/2014/main" xmlns="" id="{89FE3CDD-BBB2-496A-A2D5-F78E48DFD955}"/>
              </a:ext>
            </a:extLst>
          </p:cNvPr>
          <p:cNvGrpSpPr>
            <a:grpSpLocks/>
          </p:cNvGrpSpPr>
          <p:nvPr/>
        </p:nvGrpSpPr>
        <p:grpSpPr bwMode="auto">
          <a:xfrm>
            <a:off x="-419100" y="192918"/>
            <a:ext cx="13028613" cy="956140"/>
            <a:chOff x="-419099" y="781050"/>
            <a:chExt cx="13030200" cy="5533603"/>
          </a:xfrm>
        </p:grpSpPr>
        <p:grpSp>
          <p:nvGrpSpPr>
            <p:cNvPr id="7" name="组合 25">
              <a:extLst>
                <a:ext uri="{FF2B5EF4-FFF2-40B4-BE49-F238E27FC236}">
                  <a16:creationId xmlns:a16="http://schemas.microsoft.com/office/drawing/2014/main" xmlns="" id="{29479B14-12A6-431C-87A0-A013267FB082}"/>
                </a:ext>
              </a:extLst>
            </p:cNvPr>
            <p:cNvGrpSpPr>
              <a:grpSpLocks/>
            </p:cNvGrpSpPr>
            <p:nvPr/>
          </p:nvGrpSpPr>
          <p:grpSpPr bwMode="auto">
            <a:xfrm>
              <a:off x="216007" y="790996"/>
              <a:ext cx="11759987" cy="5523657"/>
              <a:chOff x="1321226" y="781050"/>
              <a:chExt cx="8127575" cy="5523657"/>
            </a:xfrm>
          </p:grpSpPr>
          <p:pic>
            <p:nvPicPr>
              <p:cNvPr id="12" name="图片 37">
                <a:extLst>
                  <a:ext uri="{FF2B5EF4-FFF2-40B4-BE49-F238E27FC236}">
                    <a16:creationId xmlns:a16="http://schemas.microsoft.com/office/drawing/2014/main" xmlns="" id="{E493D75D-A583-42DC-A907-BBB6AA959E7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图片 38">
                <a:extLst>
                  <a:ext uri="{FF2B5EF4-FFF2-40B4-BE49-F238E27FC236}">
                    <a16:creationId xmlns:a16="http://schemas.microsoft.com/office/drawing/2014/main" xmlns="" id="{FE58ABC9-A605-4778-B516-600C9B187BAB}"/>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8" name="组合 27">
              <a:extLst>
                <a:ext uri="{FF2B5EF4-FFF2-40B4-BE49-F238E27FC236}">
                  <a16:creationId xmlns:a16="http://schemas.microsoft.com/office/drawing/2014/main" xmlns="" id="{5BA2DB53-B5C0-4C98-ABA5-EA41155E94E4}"/>
                </a:ext>
              </a:extLst>
            </p:cNvPr>
            <p:cNvGrpSpPr>
              <a:grpSpLocks/>
            </p:cNvGrpSpPr>
            <p:nvPr/>
          </p:nvGrpSpPr>
          <p:grpSpPr bwMode="auto">
            <a:xfrm>
              <a:off x="-419099" y="781050"/>
              <a:ext cx="13030200" cy="5523657"/>
              <a:chOff x="1321226" y="781050"/>
              <a:chExt cx="8127575" cy="5523657"/>
            </a:xfrm>
          </p:grpSpPr>
          <p:pic>
            <p:nvPicPr>
              <p:cNvPr id="10" name="图片 35">
                <a:extLst>
                  <a:ext uri="{FF2B5EF4-FFF2-40B4-BE49-F238E27FC236}">
                    <a16:creationId xmlns:a16="http://schemas.microsoft.com/office/drawing/2014/main" xmlns="" id="{E07DC5AC-0356-4883-87DD-C66CDC194C81}"/>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图片 36">
                <a:extLst>
                  <a:ext uri="{FF2B5EF4-FFF2-40B4-BE49-F238E27FC236}">
                    <a16:creationId xmlns:a16="http://schemas.microsoft.com/office/drawing/2014/main" xmlns="" id="{03C0AA51-9BE6-4BFD-94A1-B96070453AA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 name="矩形 8">
              <a:extLst>
                <a:ext uri="{FF2B5EF4-FFF2-40B4-BE49-F238E27FC236}">
                  <a16:creationId xmlns:a16="http://schemas.microsoft.com/office/drawing/2014/main" xmlns="" id="{10D18994-BA0B-4F37-8B82-CF441AEDBACD}"/>
                </a:ext>
              </a:extLst>
            </p:cNvPr>
            <p:cNvSpPr/>
            <p:nvPr/>
          </p:nvSpPr>
          <p:spPr>
            <a:xfrm>
              <a:off x="52" y="1594943"/>
              <a:ext cx="12191898" cy="3913901"/>
            </a:xfrm>
            <a:prstGeom prst="rect">
              <a:avLst/>
            </a:prstGeom>
            <a:gradFill>
              <a:gsLst>
                <a:gs pos="50000">
                  <a:schemeClr val="bg1">
                    <a:lumMod val="95000"/>
                  </a:schemeClr>
                </a:gs>
                <a:gs pos="65000">
                  <a:srgbClr val="E1E1E1">
                    <a:alpha val="64000"/>
                  </a:srgbClr>
                </a:gs>
                <a:gs pos="21000">
                  <a:schemeClr val="bg1"/>
                </a:gs>
                <a:gs pos="35000">
                  <a:schemeClr val="bg1">
                    <a:lumMod val="85000"/>
                    <a:alpha val="64000"/>
                  </a:schemeClr>
                </a:gs>
                <a:gs pos="21000">
                  <a:srgbClr val="F9F9F9"/>
                </a:gs>
                <a:gs pos="77000">
                  <a:srgbClr val="FAFAFA"/>
                </a:gs>
                <a:gs pos="8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grpSp>
      <p:sp>
        <p:nvSpPr>
          <p:cNvPr id="14" name="文本框 34">
            <a:extLst>
              <a:ext uri="{FF2B5EF4-FFF2-40B4-BE49-F238E27FC236}">
                <a16:creationId xmlns:a16="http://schemas.microsoft.com/office/drawing/2014/main" xmlns="" id="{A7FA9D16-316D-4504-BB8E-865D0479E86D}"/>
              </a:ext>
            </a:extLst>
          </p:cNvPr>
          <p:cNvSpPr txBox="1">
            <a:spLocks noChangeArrowheads="1"/>
          </p:cNvSpPr>
          <p:nvPr/>
        </p:nvSpPr>
        <p:spPr bwMode="auto">
          <a:xfrm>
            <a:off x="257711" y="413129"/>
            <a:ext cx="1167499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a:solidFill>
                  <a:srgbClr val="83212F"/>
                </a:solidFill>
                <a:latin typeface="微软雅黑" pitchFamily="34" charset="-122"/>
                <a:ea typeface="微软雅黑" pitchFamily="34" charset="-122"/>
              </a:rPr>
              <a:t>附件：上海市曹杨中学落实党政同责加强意识形态工作责任制职责分解表</a:t>
            </a:r>
          </a:p>
        </p:txBody>
      </p:sp>
      <p:graphicFrame>
        <p:nvGraphicFramePr>
          <p:cNvPr id="2" name="表格 1">
            <a:extLst>
              <a:ext uri="{FF2B5EF4-FFF2-40B4-BE49-F238E27FC236}">
                <a16:creationId xmlns:a16="http://schemas.microsoft.com/office/drawing/2014/main" xmlns="" id="{FCD7F75D-EA55-45DB-A8A0-A9BB203E53ED}"/>
              </a:ext>
            </a:extLst>
          </p:cNvPr>
          <p:cNvGraphicFramePr>
            <a:graphicFrameLocks noGrp="1"/>
          </p:cNvGraphicFramePr>
          <p:nvPr>
            <p:extLst>
              <p:ext uri="{D42A27DB-BD31-4B8C-83A1-F6EECF244321}">
                <p14:modId xmlns:p14="http://schemas.microsoft.com/office/powerpoint/2010/main" xmlns="" val="2323364017"/>
              </p:ext>
            </p:extLst>
          </p:nvPr>
        </p:nvGraphicFramePr>
        <p:xfrm>
          <a:off x="373548" y="1225944"/>
          <a:ext cx="11443315" cy="5432305"/>
        </p:xfrm>
        <a:graphic>
          <a:graphicData uri="http://schemas.openxmlformats.org/drawingml/2006/table">
            <a:tbl>
              <a:tblPr>
                <a:tableStyleId>{22838BEF-8BB2-4498-84A7-C5851F593DF1}</a:tableStyleId>
              </a:tblPr>
              <a:tblGrid>
                <a:gridCol w="966980">
                  <a:extLst>
                    <a:ext uri="{9D8B030D-6E8A-4147-A177-3AD203B41FA5}">
                      <a16:colId xmlns:a16="http://schemas.microsoft.com/office/drawing/2014/main" xmlns="" val="2996603889"/>
                    </a:ext>
                  </a:extLst>
                </a:gridCol>
                <a:gridCol w="2494625">
                  <a:extLst>
                    <a:ext uri="{9D8B030D-6E8A-4147-A177-3AD203B41FA5}">
                      <a16:colId xmlns:a16="http://schemas.microsoft.com/office/drawing/2014/main" xmlns="" val="2565621765"/>
                    </a:ext>
                  </a:extLst>
                </a:gridCol>
                <a:gridCol w="6986727">
                  <a:extLst>
                    <a:ext uri="{9D8B030D-6E8A-4147-A177-3AD203B41FA5}">
                      <a16:colId xmlns:a16="http://schemas.microsoft.com/office/drawing/2014/main" xmlns="" val="422237865"/>
                    </a:ext>
                  </a:extLst>
                </a:gridCol>
                <a:gridCol w="994983">
                  <a:extLst>
                    <a:ext uri="{9D8B030D-6E8A-4147-A177-3AD203B41FA5}">
                      <a16:colId xmlns:a16="http://schemas.microsoft.com/office/drawing/2014/main" xmlns="" val="877338598"/>
                    </a:ext>
                  </a:extLst>
                </a:gridCol>
              </a:tblGrid>
              <a:tr h="352822">
                <a:tc>
                  <a:txBody>
                    <a:bodyPr/>
                    <a:lstStyle/>
                    <a:p>
                      <a:pPr algn="ctr">
                        <a:spcAft>
                          <a:spcPts val="0"/>
                        </a:spcAft>
                      </a:pPr>
                      <a:r>
                        <a:rPr lang="zh-CN" sz="1400" kern="100" dirty="0">
                          <a:effectLst/>
                        </a:rPr>
                        <a:t>责任层面</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39160" marR="39160" marT="0" marB="0" anchor="ctr"/>
                </a:tc>
                <a:tc>
                  <a:txBody>
                    <a:bodyPr/>
                    <a:lstStyle/>
                    <a:p>
                      <a:pPr algn="ctr">
                        <a:spcAft>
                          <a:spcPts val="0"/>
                        </a:spcAft>
                      </a:pPr>
                      <a:r>
                        <a:rPr lang="zh-CN" sz="1400" kern="100" dirty="0">
                          <a:effectLst/>
                        </a:rPr>
                        <a:t>主要任务</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39160" marR="39160" marT="0" marB="0" anchor="ctr"/>
                </a:tc>
                <a:tc>
                  <a:txBody>
                    <a:bodyPr/>
                    <a:lstStyle/>
                    <a:p>
                      <a:pPr algn="ctr">
                        <a:spcAft>
                          <a:spcPts val="0"/>
                        </a:spcAft>
                      </a:pPr>
                      <a:r>
                        <a:rPr lang="zh-CN" sz="1400" kern="100">
                          <a:effectLst/>
                        </a:rPr>
                        <a:t>具体要求</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39160" marR="39160" marT="0" marB="0" anchor="ctr"/>
                </a:tc>
                <a:tc>
                  <a:txBody>
                    <a:bodyPr/>
                    <a:lstStyle/>
                    <a:p>
                      <a:pPr algn="ctr">
                        <a:spcAft>
                          <a:spcPts val="0"/>
                        </a:spcAft>
                      </a:pPr>
                      <a:r>
                        <a:rPr lang="zh-CN" sz="1400" kern="100">
                          <a:effectLst/>
                        </a:rPr>
                        <a:t>责任部门</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39160" marR="39160" marT="0" marB="0" anchor="ctr"/>
                </a:tc>
                <a:extLst>
                  <a:ext uri="{0D108BD9-81ED-4DB2-BD59-A6C34878D82A}">
                    <a16:rowId xmlns:a16="http://schemas.microsoft.com/office/drawing/2014/main" xmlns="" val="1667155601"/>
                  </a:ext>
                </a:extLst>
              </a:tr>
              <a:tr h="875987">
                <a:tc rowSpan="12">
                  <a:txBody>
                    <a:bodyPr/>
                    <a:lstStyle/>
                    <a:p>
                      <a:pPr algn="ctr">
                        <a:lnSpc>
                          <a:spcPts val="1300"/>
                        </a:lnSpc>
                        <a:spcAft>
                          <a:spcPts val="0"/>
                        </a:spcAft>
                      </a:pPr>
                      <a:r>
                        <a:rPr lang="zh-CN" sz="1200" kern="100" dirty="0">
                          <a:effectLst/>
                        </a:rPr>
                        <a:t>党政同责</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39160" marR="39160" marT="0" marB="0" anchor="ctr"/>
                </a:tc>
                <a:tc>
                  <a:txBody>
                    <a:bodyPr/>
                    <a:lstStyle/>
                    <a:p>
                      <a:pPr algn="just">
                        <a:lnSpc>
                          <a:spcPts val="1300"/>
                        </a:lnSpc>
                        <a:spcAft>
                          <a:spcPts val="0"/>
                        </a:spcAft>
                      </a:pPr>
                      <a:r>
                        <a:rPr lang="en-US" sz="1200" kern="100" dirty="0">
                          <a:effectLst/>
                        </a:rPr>
                        <a:t>3.1</a:t>
                      </a:r>
                      <a:r>
                        <a:rPr lang="zh-CN" sz="1200" kern="100" dirty="0">
                          <a:effectLst/>
                        </a:rPr>
                        <a:t>加强对意识形态工作的统一领导</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39160" marR="39160" marT="0" marB="0" anchor="ctr"/>
                </a:tc>
                <a:tc>
                  <a:txBody>
                    <a:bodyPr/>
                    <a:lstStyle/>
                    <a:p>
                      <a:pPr algn="just">
                        <a:lnSpc>
                          <a:spcPts val="1300"/>
                        </a:lnSpc>
                        <a:spcAft>
                          <a:spcPts val="0"/>
                        </a:spcAft>
                      </a:pPr>
                      <a:r>
                        <a:rPr lang="zh-CN" sz="1200" kern="100">
                          <a:effectLst/>
                        </a:rPr>
                        <a:t>党政班子对意识形态工作负主体责任。逐步完善研判会议制度（每半年召开一次专题会议）；专题调研制度（每两至三年一次开展党员干部和师生思想政治状况调查问卷）；通报问责制度（定期在党员干部范围内通报意识形态领域情况。每年在本校范围内进行一至两次意识形态情况通报）；专项督查制度（每年接受</a:t>
                      </a:r>
                      <a:r>
                        <a:rPr lang="en-US" sz="1200" kern="100">
                          <a:effectLst/>
                        </a:rPr>
                        <a:t>1</a:t>
                      </a:r>
                      <a:r>
                        <a:rPr lang="zh-CN" sz="1200" kern="100">
                          <a:effectLst/>
                        </a:rPr>
                        <a:t>次党工委专项督查）；考核评议制度（结合年度调研开展专项自查，接受上级党组织对上一年度工作的书面审查和实地抽查）。</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39160" marR="39160" marT="0" marB="0" anchor="ctr"/>
                </a:tc>
                <a:tc>
                  <a:txBody>
                    <a:bodyPr/>
                    <a:lstStyle/>
                    <a:p>
                      <a:pPr algn="ctr">
                        <a:lnSpc>
                          <a:spcPts val="1200"/>
                        </a:lnSpc>
                        <a:spcAft>
                          <a:spcPts val="0"/>
                        </a:spcAft>
                      </a:pPr>
                      <a:r>
                        <a:rPr lang="zh-CN" sz="1200" kern="100">
                          <a:effectLst/>
                        </a:rPr>
                        <a:t>办公室</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39160" marR="39160" marT="0" marB="0" anchor="ctr"/>
                </a:tc>
                <a:extLst>
                  <a:ext uri="{0D108BD9-81ED-4DB2-BD59-A6C34878D82A}">
                    <a16:rowId xmlns:a16="http://schemas.microsoft.com/office/drawing/2014/main" xmlns="" val="2153179145"/>
                  </a:ext>
                </a:extLst>
              </a:tr>
              <a:tr h="196694">
                <a:tc vMerge="1">
                  <a:txBody>
                    <a:bodyPr/>
                    <a:lstStyle/>
                    <a:p>
                      <a:endParaRPr lang="zh-CN" altLang="en-US"/>
                    </a:p>
                  </a:txBody>
                  <a:tcPr/>
                </a:tc>
                <a:tc>
                  <a:txBody>
                    <a:bodyPr/>
                    <a:lstStyle/>
                    <a:p>
                      <a:pPr algn="just">
                        <a:lnSpc>
                          <a:spcPts val="1300"/>
                        </a:lnSpc>
                        <a:spcAft>
                          <a:spcPts val="0"/>
                        </a:spcAft>
                      </a:pPr>
                      <a:r>
                        <a:rPr lang="en-US" sz="1200" kern="100">
                          <a:effectLst/>
                        </a:rPr>
                        <a:t>3.2</a:t>
                      </a:r>
                      <a:r>
                        <a:rPr lang="zh-CN" sz="1200" kern="100">
                          <a:effectLst/>
                        </a:rPr>
                        <a:t>加强理论传播阵地管理</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39160" marR="39160" marT="0" marB="0" anchor="ctr"/>
                </a:tc>
                <a:tc>
                  <a:txBody>
                    <a:bodyPr/>
                    <a:lstStyle/>
                    <a:p>
                      <a:pPr algn="just">
                        <a:lnSpc>
                          <a:spcPts val="1300"/>
                        </a:lnSpc>
                        <a:spcAft>
                          <a:spcPts val="0"/>
                        </a:spcAft>
                      </a:pPr>
                      <a:r>
                        <a:rPr lang="zh-CN" sz="1200" kern="100">
                          <a:effectLst/>
                        </a:rPr>
                        <a:t>加强对大型活动、研讨会、讲座、社团等的管理引导，防止涉及敏感议题、邀请敏感人物。</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39160" marR="39160" marT="0" marB="0" anchor="ctr"/>
                </a:tc>
                <a:tc>
                  <a:txBody>
                    <a:bodyPr/>
                    <a:lstStyle/>
                    <a:p>
                      <a:pPr algn="ctr">
                        <a:lnSpc>
                          <a:spcPts val="1200"/>
                        </a:lnSpc>
                        <a:spcAft>
                          <a:spcPts val="0"/>
                        </a:spcAft>
                      </a:pPr>
                      <a:r>
                        <a:rPr lang="zh-CN" sz="1200" kern="100">
                          <a:effectLst/>
                        </a:rPr>
                        <a:t>办公室</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39160" marR="39160" marT="0" marB="0" anchor="ctr"/>
                </a:tc>
                <a:extLst>
                  <a:ext uri="{0D108BD9-81ED-4DB2-BD59-A6C34878D82A}">
                    <a16:rowId xmlns:a16="http://schemas.microsoft.com/office/drawing/2014/main" xmlns="" val="1136207737"/>
                  </a:ext>
                </a:extLst>
              </a:tr>
              <a:tr h="525592">
                <a:tc vMerge="1">
                  <a:txBody>
                    <a:bodyPr/>
                    <a:lstStyle/>
                    <a:p>
                      <a:endParaRPr lang="zh-CN" altLang="en-US"/>
                    </a:p>
                  </a:txBody>
                  <a:tcPr/>
                </a:tc>
                <a:tc>
                  <a:txBody>
                    <a:bodyPr/>
                    <a:lstStyle/>
                    <a:p>
                      <a:pPr algn="just">
                        <a:lnSpc>
                          <a:spcPts val="1300"/>
                        </a:lnSpc>
                        <a:spcAft>
                          <a:spcPts val="0"/>
                        </a:spcAft>
                      </a:pPr>
                      <a:r>
                        <a:rPr lang="en-US" sz="1200" kern="100">
                          <a:effectLst/>
                        </a:rPr>
                        <a:t>3.3</a:t>
                      </a:r>
                      <a:r>
                        <a:rPr lang="zh-CN" sz="1200" kern="100">
                          <a:effectLst/>
                        </a:rPr>
                        <a:t>加强教育阵地管理</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39160" marR="39160" marT="0" marB="0" anchor="ctr"/>
                </a:tc>
                <a:tc>
                  <a:txBody>
                    <a:bodyPr/>
                    <a:lstStyle/>
                    <a:p>
                      <a:pPr algn="just">
                        <a:lnSpc>
                          <a:spcPts val="1300"/>
                        </a:lnSpc>
                        <a:spcAft>
                          <a:spcPts val="0"/>
                        </a:spcAft>
                      </a:pPr>
                      <a:r>
                        <a:rPr lang="zh-CN" sz="1200" kern="100">
                          <a:effectLst/>
                        </a:rPr>
                        <a:t>加强意识形态有关课程设置和课堂教学管理。严格管辖学校范围内公开发行的出版物和编写的教材等在意识形态方面的内容。通过社会主义核心价值观教育进校园、进课堂、进教材，建立合适的教育形式，让社会主义核心价值观入脑、入心、入行动。</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39160" marR="39160" marT="0" marB="0" anchor="ctr"/>
                </a:tc>
                <a:tc>
                  <a:txBody>
                    <a:bodyPr/>
                    <a:lstStyle/>
                    <a:p>
                      <a:pPr algn="ctr">
                        <a:lnSpc>
                          <a:spcPts val="1200"/>
                        </a:lnSpc>
                        <a:spcAft>
                          <a:spcPts val="0"/>
                        </a:spcAft>
                      </a:pPr>
                      <a:r>
                        <a:rPr lang="zh-CN" sz="1200" kern="100">
                          <a:effectLst/>
                        </a:rPr>
                        <a:t>教导处</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39160" marR="39160" marT="0" marB="0" anchor="ctr"/>
                </a:tc>
                <a:extLst>
                  <a:ext uri="{0D108BD9-81ED-4DB2-BD59-A6C34878D82A}">
                    <a16:rowId xmlns:a16="http://schemas.microsoft.com/office/drawing/2014/main" xmlns="" val="2772805658"/>
                  </a:ext>
                </a:extLst>
              </a:tr>
              <a:tr h="350395">
                <a:tc vMerge="1">
                  <a:txBody>
                    <a:bodyPr/>
                    <a:lstStyle/>
                    <a:p>
                      <a:endParaRPr lang="zh-CN" altLang="en-US"/>
                    </a:p>
                  </a:txBody>
                  <a:tcPr/>
                </a:tc>
                <a:tc>
                  <a:txBody>
                    <a:bodyPr/>
                    <a:lstStyle/>
                    <a:p>
                      <a:pPr algn="just">
                        <a:lnSpc>
                          <a:spcPts val="1300"/>
                        </a:lnSpc>
                        <a:spcAft>
                          <a:spcPts val="0"/>
                        </a:spcAft>
                      </a:pPr>
                      <a:r>
                        <a:rPr lang="en-US" sz="1200" kern="100">
                          <a:effectLst/>
                        </a:rPr>
                        <a:t>3.4</a:t>
                      </a:r>
                      <a:r>
                        <a:rPr lang="zh-CN" sz="1200" kern="100">
                          <a:effectLst/>
                        </a:rPr>
                        <a:t>加强媒体阵地管理</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39160" marR="39160" marT="0" marB="0" anchor="ctr"/>
                </a:tc>
                <a:tc>
                  <a:txBody>
                    <a:bodyPr/>
                    <a:lstStyle/>
                    <a:p>
                      <a:pPr algn="just">
                        <a:lnSpc>
                          <a:spcPts val="1300"/>
                        </a:lnSpc>
                        <a:spcAft>
                          <a:spcPts val="0"/>
                        </a:spcAft>
                      </a:pPr>
                      <a:r>
                        <a:rPr lang="zh-CN" sz="1200" kern="100" dirty="0">
                          <a:effectLst/>
                        </a:rPr>
                        <a:t>管好校刊、校园网、微信公众号等各类宣传平台。做好舆情应对和网络新闻宣传。加强对校园网防火墙等核心安全设备和网络舆情监控系统投入，切实维护网络意识形态安全。</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39160" marR="39160" marT="0" marB="0" anchor="ctr"/>
                </a:tc>
                <a:tc>
                  <a:txBody>
                    <a:bodyPr/>
                    <a:lstStyle/>
                    <a:p>
                      <a:pPr algn="ctr">
                        <a:lnSpc>
                          <a:spcPts val="1200"/>
                        </a:lnSpc>
                        <a:spcAft>
                          <a:spcPts val="0"/>
                        </a:spcAft>
                      </a:pPr>
                      <a:r>
                        <a:rPr lang="zh-CN" sz="1200" kern="100">
                          <a:effectLst/>
                        </a:rPr>
                        <a:t>办公室</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39160" marR="39160" marT="0" marB="0" anchor="ctr"/>
                </a:tc>
                <a:extLst>
                  <a:ext uri="{0D108BD9-81ED-4DB2-BD59-A6C34878D82A}">
                    <a16:rowId xmlns:a16="http://schemas.microsoft.com/office/drawing/2014/main" xmlns="" val="1333023805"/>
                  </a:ext>
                </a:extLst>
              </a:tr>
              <a:tr h="350395">
                <a:tc vMerge="1">
                  <a:txBody>
                    <a:bodyPr/>
                    <a:lstStyle/>
                    <a:p>
                      <a:endParaRPr lang="zh-CN" altLang="en-US"/>
                    </a:p>
                  </a:txBody>
                  <a:tcPr/>
                </a:tc>
                <a:tc>
                  <a:txBody>
                    <a:bodyPr/>
                    <a:lstStyle/>
                    <a:p>
                      <a:pPr algn="just">
                        <a:lnSpc>
                          <a:spcPts val="1300"/>
                        </a:lnSpc>
                        <a:spcAft>
                          <a:spcPts val="0"/>
                        </a:spcAft>
                      </a:pPr>
                      <a:r>
                        <a:rPr lang="en-US" sz="1200" kern="100">
                          <a:effectLst/>
                        </a:rPr>
                        <a:t>3.5</a:t>
                      </a:r>
                      <a:r>
                        <a:rPr lang="zh-CN" sz="1200" kern="100">
                          <a:effectLst/>
                        </a:rPr>
                        <a:t>加强文化阵地管理</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39160" marR="39160" marT="0" marB="0" anchor="ctr"/>
                </a:tc>
                <a:tc>
                  <a:txBody>
                    <a:bodyPr/>
                    <a:lstStyle/>
                    <a:p>
                      <a:pPr algn="just">
                        <a:lnSpc>
                          <a:spcPts val="1300"/>
                        </a:lnSpc>
                        <a:spcAft>
                          <a:spcPts val="0"/>
                        </a:spcAft>
                      </a:pPr>
                      <a:r>
                        <a:rPr lang="zh-CN" sz="1200" kern="100">
                          <a:effectLst/>
                        </a:rPr>
                        <a:t>管好学生社团和学生活动，积极创设载体，充分发挥校园文化的熏陶作用，提升学生的社会主义核心价值观认识水平和面对不良信息时的“免疫力”。</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39160" marR="39160" marT="0" marB="0" anchor="ctr"/>
                </a:tc>
                <a:tc>
                  <a:txBody>
                    <a:bodyPr/>
                    <a:lstStyle/>
                    <a:p>
                      <a:pPr algn="ctr">
                        <a:lnSpc>
                          <a:spcPts val="1200"/>
                        </a:lnSpc>
                        <a:spcAft>
                          <a:spcPts val="0"/>
                        </a:spcAft>
                      </a:pPr>
                      <a:r>
                        <a:rPr lang="zh-CN" sz="1200" kern="100">
                          <a:effectLst/>
                        </a:rPr>
                        <a:t>政教处</a:t>
                      </a:r>
                    </a:p>
                    <a:p>
                      <a:pPr algn="ctr">
                        <a:lnSpc>
                          <a:spcPts val="1200"/>
                        </a:lnSpc>
                        <a:spcAft>
                          <a:spcPts val="0"/>
                        </a:spcAft>
                      </a:pPr>
                      <a:r>
                        <a:rPr lang="zh-CN" sz="1200" kern="100">
                          <a:effectLst/>
                        </a:rPr>
                        <a:t>团委</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39160" marR="39160" marT="0" marB="0" anchor="ctr"/>
                </a:tc>
                <a:extLst>
                  <a:ext uri="{0D108BD9-81ED-4DB2-BD59-A6C34878D82A}">
                    <a16:rowId xmlns:a16="http://schemas.microsoft.com/office/drawing/2014/main" xmlns="" val="1335206592"/>
                  </a:ext>
                </a:extLst>
              </a:tr>
              <a:tr h="309853">
                <a:tc vMerge="1">
                  <a:txBody>
                    <a:bodyPr/>
                    <a:lstStyle/>
                    <a:p>
                      <a:endParaRPr lang="zh-CN" altLang="en-US"/>
                    </a:p>
                  </a:txBody>
                  <a:tcPr/>
                </a:tc>
                <a:tc>
                  <a:txBody>
                    <a:bodyPr/>
                    <a:lstStyle/>
                    <a:p>
                      <a:pPr algn="just">
                        <a:lnSpc>
                          <a:spcPts val="1300"/>
                        </a:lnSpc>
                        <a:spcAft>
                          <a:spcPts val="0"/>
                        </a:spcAft>
                      </a:pPr>
                      <a:r>
                        <a:rPr lang="en-US" sz="1200" kern="100" dirty="0">
                          <a:effectLst/>
                        </a:rPr>
                        <a:t>3.6</a:t>
                      </a:r>
                      <a:r>
                        <a:rPr lang="zh-CN" sz="1200" kern="100" dirty="0">
                          <a:effectLst/>
                        </a:rPr>
                        <a:t>加强问题易发环节管理</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39160" marR="39160" marT="0" marB="0" anchor="ctr"/>
                </a:tc>
                <a:tc>
                  <a:txBody>
                    <a:bodyPr/>
                    <a:lstStyle/>
                    <a:p>
                      <a:pPr algn="just">
                        <a:lnSpc>
                          <a:spcPts val="1300"/>
                        </a:lnSpc>
                        <a:spcAft>
                          <a:spcPts val="0"/>
                        </a:spcAft>
                      </a:pPr>
                      <a:r>
                        <a:rPr lang="zh-CN" sz="1200" kern="100">
                          <a:effectLst/>
                        </a:rPr>
                        <a:t>按要求实行报备案制。严格干部、教师因公出国（境）制度和程序。</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39160" marR="39160" marT="0" marB="0" anchor="ctr"/>
                </a:tc>
                <a:tc>
                  <a:txBody>
                    <a:bodyPr/>
                    <a:lstStyle/>
                    <a:p>
                      <a:pPr algn="ctr">
                        <a:lnSpc>
                          <a:spcPts val="1200"/>
                        </a:lnSpc>
                        <a:spcAft>
                          <a:spcPts val="0"/>
                        </a:spcAft>
                      </a:pPr>
                      <a:r>
                        <a:rPr lang="zh-CN" sz="1200" kern="100" dirty="0">
                          <a:effectLst/>
                        </a:rPr>
                        <a:t>国际交流中心</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39160" marR="39160" marT="0" marB="0" anchor="ctr"/>
                </a:tc>
                <a:extLst>
                  <a:ext uri="{0D108BD9-81ED-4DB2-BD59-A6C34878D82A}">
                    <a16:rowId xmlns:a16="http://schemas.microsoft.com/office/drawing/2014/main" xmlns="" val="3536136226"/>
                  </a:ext>
                </a:extLst>
              </a:tr>
              <a:tr h="328843">
                <a:tc vMerge="1">
                  <a:txBody>
                    <a:bodyPr/>
                    <a:lstStyle/>
                    <a:p>
                      <a:endParaRPr lang="zh-CN" altLang="en-US"/>
                    </a:p>
                  </a:txBody>
                  <a:tcPr/>
                </a:tc>
                <a:tc>
                  <a:txBody>
                    <a:bodyPr/>
                    <a:lstStyle/>
                    <a:p>
                      <a:pPr algn="just">
                        <a:lnSpc>
                          <a:spcPts val="1300"/>
                        </a:lnSpc>
                        <a:spcAft>
                          <a:spcPts val="0"/>
                        </a:spcAft>
                      </a:pPr>
                      <a:r>
                        <a:rPr lang="en-US" sz="1200" kern="100">
                          <a:effectLst/>
                        </a:rPr>
                        <a:t>3.7</a:t>
                      </a:r>
                      <a:r>
                        <a:rPr lang="zh-CN" sz="1200" kern="100">
                          <a:effectLst/>
                        </a:rPr>
                        <a:t>加强宣传思想文化工作队伍建设</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39160" marR="39160" marT="0" marB="0" anchor="ctr"/>
                </a:tc>
                <a:tc>
                  <a:txBody>
                    <a:bodyPr/>
                    <a:lstStyle/>
                    <a:p>
                      <a:pPr algn="just">
                        <a:lnSpc>
                          <a:spcPts val="1300"/>
                        </a:lnSpc>
                        <a:spcAft>
                          <a:spcPts val="0"/>
                        </a:spcAft>
                      </a:pPr>
                      <a:r>
                        <a:rPr lang="zh-CN" sz="1200" kern="100">
                          <a:effectLst/>
                        </a:rPr>
                        <a:t>选优、配强宣传队伍。建立健全宣传委员、通讯员、网宣员队伍。</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39160" marR="39160" marT="0" marB="0" anchor="ctr"/>
                </a:tc>
                <a:tc>
                  <a:txBody>
                    <a:bodyPr/>
                    <a:lstStyle/>
                    <a:p>
                      <a:pPr algn="ctr">
                        <a:lnSpc>
                          <a:spcPts val="1300"/>
                        </a:lnSpc>
                        <a:spcAft>
                          <a:spcPts val="0"/>
                        </a:spcAft>
                      </a:pPr>
                      <a:r>
                        <a:rPr lang="zh-CN" sz="1200" kern="100">
                          <a:effectLst/>
                        </a:rPr>
                        <a:t>办公室</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39160" marR="39160" marT="0" marB="0" anchor="ctr"/>
                </a:tc>
                <a:extLst>
                  <a:ext uri="{0D108BD9-81ED-4DB2-BD59-A6C34878D82A}">
                    <a16:rowId xmlns:a16="http://schemas.microsoft.com/office/drawing/2014/main" xmlns="" val="556827144"/>
                  </a:ext>
                </a:extLst>
              </a:tr>
              <a:tr h="240379">
                <a:tc vMerge="1">
                  <a:txBody>
                    <a:bodyPr/>
                    <a:lstStyle/>
                    <a:p>
                      <a:endParaRPr lang="zh-CN" altLang="en-US"/>
                    </a:p>
                  </a:txBody>
                  <a:tcPr/>
                </a:tc>
                <a:tc>
                  <a:txBody>
                    <a:bodyPr/>
                    <a:lstStyle/>
                    <a:p>
                      <a:pPr algn="just">
                        <a:lnSpc>
                          <a:spcPts val="1300"/>
                        </a:lnSpc>
                        <a:spcAft>
                          <a:spcPts val="0"/>
                        </a:spcAft>
                      </a:pPr>
                      <a:r>
                        <a:rPr lang="en-US" sz="1200" kern="100">
                          <a:effectLst/>
                        </a:rPr>
                        <a:t>3.8</a:t>
                      </a:r>
                      <a:r>
                        <a:rPr lang="zh-CN" sz="1200" kern="100">
                          <a:effectLst/>
                        </a:rPr>
                        <a:t>健全意识形态工作培训机制</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39160" marR="39160" marT="0" marB="0" anchor="ctr"/>
                </a:tc>
                <a:tc>
                  <a:txBody>
                    <a:bodyPr/>
                    <a:lstStyle/>
                    <a:p>
                      <a:pPr algn="just">
                        <a:lnSpc>
                          <a:spcPts val="1300"/>
                        </a:lnSpc>
                        <a:spcAft>
                          <a:spcPts val="0"/>
                        </a:spcAft>
                      </a:pPr>
                      <a:r>
                        <a:rPr lang="zh-CN" sz="1200" kern="100">
                          <a:effectLst/>
                        </a:rPr>
                        <a:t>将意识形态工作目标融入党员、教研组长、年级组长、班主任、工会组长等分类分层培训。</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39160" marR="39160" marT="0" marB="0" anchor="ctr"/>
                </a:tc>
                <a:tc>
                  <a:txBody>
                    <a:bodyPr/>
                    <a:lstStyle/>
                    <a:p>
                      <a:pPr algn="ctr">
                        <a:lnSpc>
                          <a:spcPts val="1300"/>
                        </a:lnSpc>
                        <a:spcAft>
                          <a:spcPts val="0"/>
                        </a:spcAft>
                      </a:pPr>
                      <a:r>
                        <a:rPr lang="zh-CN" sz="1200" kern="100">
                          <a:effectLst/>
                        </a:rPr>
                        <a:t>相关部门</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39160" marR="39160" marT="0" marB="0" anchor="ctr"/>
                </a:tc>
                <a:extLst>
                  <a:ext uri="{0D108BD9-81ED-4DB2-BD59-A6C34878D82A}">
                    <a16:rowId xmlns:a16="http://schemas.microsoft.com/office/drawing/2014/main" xmlns="" val="2415654412"/>
                  </a:ext>
                </a:extLst>
              </a:tr>
              <a:tr h="333888">
                <a:tc vMerge="1">
                  <a:txBody>
                    <a:bodyPr/>
                    <a:lstStyle/>
                    <a:p>
                      <a:endParaRPr lang="zh-CN" altLang="en-US"/>
                    </a:p>
                  </a:txBody>
                  <a:tcPr/>
                </a:tc>
                <a:tc>
                  <a:txBody>
                    <a:bodyPr/>
                    <a:lstStyle/>
                    <a:p>
                      <a:pPr algn="just">
                        <a:lnSpc>
                          <a:spcPts val="1300"/>
                        </a:lnSpc>
                        <a:spcAft>
                          <a:spcPts val="0"/>
                        </a:spcAft>
                      </a:pPr>
                      <a:r>
                        <a:rPr lang="en-US" sz="1200" kern="100">
                          <a:effectLst/>
                        </a:rPr>
                        <a:t>3.9</a:t>
                      </a:r>
                      <a:r>
                        <a:rPr lang="zh-CN" sz="1200" kern="100">
                          <a:effectLst/>
                        </a:rPr>
                        <a:t>规范党员干部网络行为</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39160" marR="39160" marT="0" marB="0" anchor="ctr"/>
                </a:tc>
                <a:tc>
                  <a:txBody>
                    <a:bodyPr/>
                    <a:lstStyle/>
                    <a:p>
                      <a:pPr algn="just">
                        <a:lnSpc>
                          <a:spcPts val="1300"/>
                        </a:lnSpc>
                        <a:spcAft>
                          <a:spcPts val="0"/>
                        </a:spcAft>
                      </a:pPr>
                      <a:r>
                        <a:rPr lang="zh-CN" sz="1200" kern="100">
                          <a:effectLst/>
                        </a:rPr>
                        <a:t>学习贯彻《关于规范党员干部网络行为的意见》，加强对党员干部网络行为的监测、教育、引导和管理。</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39160" marR="39160" marT="0" marB="0" anchor="ctr"/>
                </a:tc>
                <a:tc>
                  <a:txBody>
                    <a:bodyPr/>
                    <a:lstStyle/>
                    <a:p>
                      <a:pPr algn="ctr">
                        <a:lnSpc>
                          <a:spcPts val="1300"/>
                        </a:lnSpc>
                        <a:spcAft>
                          <a:spcPts val="0"/>
                        </a:spcAft>
                      </a:pPr>
                      <a:r>
                        <a:rPr lang="zh-CN" sz="1200" kern="100">
                          <a:effectLst/>
                        </a:rPr>
                        <a:t>办公室</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39160" marR="39160" marT="0" marB="0" anchor="ctr"/>
                </a:tc>
                <a:extLst>
                  <a:ext uri="{0D108BD9-81ED-4DB2-BD59-A6C34878D82A}">
                    <a16:rowId xmlns:a16="http://schemas.microsoft.com/office/drawing/2014/main" xmlns="" val="169612601"/>
                  </a:ext>
                </a:extLst>
              </a:tr>
              <a:tr h="525592">
                <a:tc vMerge="1">
                  <a:txBody>
                    <a:bodyPr/>
                    <a:lstStyle/>
                    <a:p>
                      <a:endParaRPr lang="zh-CN" altLang="en-US"/>
                    </a:p>
                  </a:txBody>
                  <a:tcPr/>
                </a:tc>
                <a:tc>
                  <a:txBody>
                    <a:bodyPr/>
                    <a:lstStyle/>
                    <a:p>
                      <a:pPr algn="just">
                        <a:lnSpc>
                          <a:spcPts val="1300"/>
                        </a:lnSpc>
                        <a:spcAft>
                          <a:spcPts val="0"/>
                        </a:spcAft>
                      </a:pPr>
                      <a:r>
                        <a:rPr lang="en-US" sz="1200" kern="100">
                          <a:effectLst/>
                        </a:rPr>
                        <a:t>3.10</a:t>
                      </a:r>
                      <a:r>
                        <a:rPr lang="zh-CN" sz="1200" kern="100">
                          <a:effectLst/>
                        </a:rPr>
                        <a:t>加强舆情监管</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39160" marR="39160" marT="0" marB="0" anchor="ctr"/>
                </a:tc>
                <a:tc>
                  <a:txBody>
                    <a:bodyPr/>
                    <a:lstStyle/>
                    <a:p>
                      <a:pPr algn="just">
                        <a:lnSpc>
                          <a:spcPts val="1300"/>
                        </a:lnSpc>
                        <a:spcAft>
                          <a:spcPts val="0"/>
                        </a:spcAft>
                      </a:pPr>
                      <a:r>
                        <a:rPr lang="zh-CN" sz="1200" kern="100">
                          <a:effectLst/>
                        </a:rPr>
                        <a:t>对干部、党员和教职工发表或在微信朋友圈传播违反政治纪律、组织纪律的言论，及时进行提醒和警示，根据情节按规定予以严肃处理。若发生意识形态领域突发舆情，影响政治安全时，应在第一时间启动应急预案，并向区教育党工委汇报。</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39160" marR="39160" marT="0" marB="0" anchor="ctr"/>
                </a:tc>
                <a:tc>
                  <a:txBody>
                    <a:bodyPr/>
                    <a:lstStyle/>
                    <a:p>
                      <a:pPr algn="ctr">
                        <a:lnSpc>
                          <a:spcPts val="1300"/>
                        </a:lnSpc>
                        <a:spcAft>
                          <a:spcPts val="0"/>
                        </a:spcAft>
                      </a:pPr>
                      <a:r>
                        <a:rPr lang="zh-CN" sz="1200" kern="100">
                          <a:effectLst/>
                        </a:rPr>
                        <a:t>办公室</a:t>
                      </a:r>
                    </a:p>
                    <a:p>
                      <a:pPr algn="ctr">
                        <a:lnSpc>
                          <a:spcPts val="1300"/>
                        </a:lnSpc>
                        <a:spcAft>
                          <a:spcPts val="0"/>
                        </a:spcAft>
                      </a:pPr>
                      <a:r>
                        <a:rPr lang="zh-CN" sz="1200" kern="100">
                          <a:effectLst/>
                        </a:rPr>
                        <a:t>工会</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39160" marR="39160" marT="0" marB="0" anchor="ctr"/>
                </a:tc>
                <a:extLst>
                  <a:ext uri="{0D108BD9-81ED-4DB2-BD59-A6C34878D82A}">
                    <a16:rowId xmlns:a16="http://schemas.microsoft.com/office/drawing/2014/main" xmlns="" val="4256254101"/>
                  </a:ext>
                </a:extLst>
              </a:tr>
              <a:tr h="691470">
                <a:tc vMerge="1">
                  <a:txBody>
                    <a:bodyPr/>
                    <a:lstStyle/>
                    <a:p>
                      <a:endParaRPr lang="zh-CN" altLang="en-US"/>
                    </a:p>
                  </a:txBody>
                  <a:tcPr/>
                </a:tc>
                <a:tc>
                  <a:txBody>
                    <a:bodyPr/>
                    <a:lstStyle/>
                    <a:p>
                      <a:pPr algn="just">
                        <a:lnSpc>
                          <a:spcPts val="1300"/>
                        </a:lnSpc>
                        <a:spcAft>
                          <a:spcPts val="0"/>
                        </a:spcAft>
                      </a:pPr>
                      <a:r>
                        <a:rPr lang="en-US" sz="1200" kern="100">
                          <a:effectLst/>
                        </a:rPr>
                        <a:t>3.11</a:t>
                      </a:r>
                      <a:r>
                        <a:rPr lang="zh-CN" sz="1200" kern="100">
                          <a:effectLst/>
                        </a:rPr>
                        <a:t>坚持引领引导</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39160" marR="39160" marT="0" marB="0" anchor="ctr"/>
                </a:tc>
                <a:tc>
                  <a:txBody>
                    <a:bodyPr/>
                    <a:lstStyle/>
                    <a:p>
                      <a:pPr>
                        <a:lnSpc>
                          <a:spcPts val="1300"/>
                        </a:lnSpc>
                        <a:spcAft>
                          <a:spcPts val="0"/>
                        </a:spcAft>
                      </a:pPr>
                      <a:r>
                        <a:rPr lang="zh-CN" sz="1200" kern="100" dirty="0">
                          <a:effectLst/>
                        </a:rPr>
                        <a:t>注重发挥师德典型、业务骨干等在意识形态工作中的引领作用。将教师上岗培训纳入意识形态责任工作内容，构建师德师风建设长效管理机制，对出现违反师德师风行为，造成不良影响的教师，实行一票否决制。做好党派教师的政治引导。排摸存在问题的重点人物，及时掌握动态，加强教育引导。</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9160" marR="39160" marT="0" marB="0" anchor="ctr"/>
                </a:tc>
                <a:tc>
                  <a:txBody>
                    <a:bodyPr/>
                    <a:lstStyle/>
                    <a:p>
                      <a:pPr algn="ctr">
                        <a:lnSpc>
                          <a:spcPts val="1300"/>
                        </a:lnSpc>
                        <a:spcAft>
                          <a:spcPts val="0"/>
                        </a:spcAft>
                      </a:pPr>
                      <a:r>
                        <a:rPr lang="zh-CN" sz="1200" kern="100">
                          <a:effectLst/>
                        </a:rPr>
                        <a:t>办公室</a:t>
                      </a:r>
                    </a:p>
                    <a:p>
                      <a:pPr algn="ctr">
                        <a:lnSpc>
                          <a:spcPts val="1300"/>
                        </a:lnSpc>
                        <a:spcAft>
                          <a:spcPts val="0"/>
                        </a:spcAft>
                      </a:pPr>
                      <a:r>
                        <a:rPr lang="zh-CN" sz="1200" kern="100">
                          <a:effectLst/>
                        </a:rPr>
                        <a:t>工会</a:t>
                      </a:r>
                    </a:p>
                    <a:p>
                      <a:pPr algn="ctr">
                        <a:lnSpc>
                          <a:spcPts val="1300"/>
                        </a:lnSpc>
                        <a:spcAft>
                          <a:spcPts val="0"/>
                        </a:spcAft>
                      </a:pPr>
                      <a:r>
                        <a:rPr lang="zh-CN" sz="1200" kern="100">
                          <a:effectLst/>
                        </a:rPr>
                        <a:t>教导处</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39160" marR="39160" marT="0" marB="0" anchor="ctr"/>
                </a:tc>
                <a:extLst>
                  <a:ext uri="{0D108BD9-81ED-4DB2-BD59-A6C34878D82A}">
                    <a16:rowId xmlns:a16="http://schemas.microsoft.com/office/drawing/2014/main" xmlns="" val="1881963837"/>
                  </a:ext>
                </a:extLst>
              </a:tr>
              <a:tr h="350395">
                <a:tc vMerge="1">
                  <a:txBody>
                    <a:bodyPr/>
                    <a:lstStyle/>
                    <a:p>
                      <a:endParaRPr lang="zh-CN" altLang="en-US"/>
                    </a:p>
                  </a:txBody>
                  <a:tcPr/>
                </a:tc>
                <a:tc>
                  <a:txBody>
                    <a:bodyPr/>
                    <a:lstStyle/>
                    <a:p>
                      <a:pPr algn="just">
                        <a:lnSpc>
                          <a:spcPts val="1300"/>
                        </a:lnSpc>
                        <a:spcAft>
                          <a:spcPts val="0"/>
                        </a:spcAft>
                      </a:pPr>
                      <a:r>
                        <a:rPr lang="en-US" sz="1200" kern="100">
                          <a:effectLst/>
                        </a:rPr>
                        <a:t>3.12</a:t>
                      </a:r>
                      <a:r>
                        <a:rPr lang="zh-CN" sz="1200" kern="100">
                          <a:effectLst/>
                        </a:rPr>
                        <a:t>健全考核机制</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39160" marR="39160" marT="0" marB="0" anchor="ctr"/>
                </a:tc>
                <a:tc>
                  <a:txBody>
                    <a:bodyPr/>
                    <a:lstStyle/>
                    <a:p>
                      <a:pPr algn="just">
                        <a:lnSpc>
                          <a:spcPts val="1300"/>
                        </a:lnSpc>
                        <a:spcAft>
                          <a:spcPts val="0"/>
                        </a:spcAft>
                      </a:pPr>
                      <a:r>
                        <a:rPr lang="zh-CN" sz="1200" kern="100">
                          <a:effectLst/>
                        </a:rPr>
                        <a:t>建立检查考核机制，明确检查考核的内容、方法、程序。结合年度调研，按照相关要求进行自查，并向区教育党工委递交书面报告。</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39160" marR="39160" marT="0" marB="0" anchor="ctr"/>
                </a:tc>
                <a:tc>
                  <a:txBody>
                    <a:bodyPr/>
                    <a:lstStyle/>
                    <a:p>
                      <a:pPr algn="ctr">
                        <a:lnSpc>
                          <a:spcPts val="1300"/>
                        </a:lnSpc>
                        <a:spcAft>
                          <a:spcPts val="0"/>
                        </a:spcAft>
                      </a:pPr>
                      <a:r>
                        <a:rPr lang="zh-CN" sz="1200" kern="100" dirty="0">
                          <a:effectLst/>
                        </a:rPr>
                        <a:t>办公室</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39160" marR="39160" marT="0" marB="0" anchor="ctr"/>
                </a:tc>
                <a:extLst>
                  <a:ext uri="{0D108BD9-81ED-4DB2-BD59-A6C34878D82A}">
                    <a16:rowId xmlns:a16="http://schemas.microsoft.com/office/drawing/2014/main" xmlns="" val="3958707400"/>
                  </a:ext>
                </a:extLst>
              </a:tr>
            </a:tbl>
          </a:graphicData>
        </a:graphic>
      </p:graphicFrame>
    </p:spTree>
    <p:extLst>
      <p:ext uri="{BB962C8B-B14F-4D97-AF65-F5344CB8AC3E}">
        <p14:creationId xmlns:p14="http://schemas.microsoft.com/office/powerpoint/2010/main" xmlns="" val="3680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anim calcmode="lin" valueType="num">
                                      <p:cBhvr>
                                        <p:cTn id="8" dur="750" fill="hold"/>
                                        <p:tgtEl>
                                          <p:spTgt spid="14"/>
                                        </p:tgtEl>
                                        <p:attrNameLst>
                                          <p:attrName>ppt_x</p:attrName>
                                        </p:attrNameLst>
                                      </p:cBhvr>
                                      <p:tavLst>
                                        <p:tav tm="0">
                                          <p:val>
                                            <p:strVal val="#ppt_x"/>
                                          </p:val>
                                        </p:tav>
                                        <p:tav tm="100000">
                                          <p:val>
                                            <p:strVal val="#ppt_x"/>
                                          </p:val>
                                        </p:tav>
                                      </p:tavLst>
                                    </p:anim>
                                    <p:anim calcmode="lin" valueType="num">
                                      <p:cBhvr>
                                        <p:cTn id="9"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a:grpSpLocks/>
          </p:cNvGrpSpPr>
          <p:nvPr/>
        </p:nvGrpSpPr>
        <p:grpSpPr bwMode="auto">
          <a:xfrm>
            <a:off x="-418306" y="661989"/>
            <a:ext cx="13028613" cy="5534025"/>
            <a:chOff x="-419099" y="781050"/>
            <a:chExt cx="13030200" cy="5533603"/>
          </a:xfrm>
        </p:grpSpPr>
        <p:grpSp>
          <p:nvGrpSpPr>
            <p:cNvPr id="17414" name="组合 25"/>
            <p:cNvGrpSpPr>
              <a:grpSpLocks/>
            </p:cNvGrpSpPr>
            <p:nvPr/>
          </p:nvGrpSpPr>
          <p:grpSpPr bwMode="auto">
            <a:xfrm>
              <a:off x="216007" y="790996"/>
              <a:ext cx="11759987" cy="5523657"/>
              <a:chOff x="1321226" y="781050"/>
              <a:chExt cx="8127575" cy="5523657"/>
            </a:xfrm>
          </p:grpSpPr>
          <p:pic>
            <p:nvPicPr>
              <p:cNvPr id="17433" name="图片 37"/>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34" name="图片 38"/>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7415" name="组合 27"/>
            <p:cNvGrpSpPr>
              <a:grpSpLocks/>
            </p:cNvGrpSpPr>
            <p:nvPr/>
          </p:nvGrpSpPr>
          <p:grpSpPr bwMode="auto">
            <a:xfrm>
              <a:off x="-419099" y="781050"/>
              <a:ext cx="13030200" cy="5523657"/>
              <a:chOff x="1321226" y="781050"/>
              <a:chExt cx="8127575" cy="5523657"/>
            </a:xfrm>
          </p:grpSpPr>
          <p:pic>
            <p:nvPicPr>
              <p:cNvPr id="17431" name="图片 3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32" name="图片 36"/>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9" name="矩形 28"/>
            <p:cNvSpPr/>
            <p:nvPr/>
          </p:nvSpPr>
          <p:spPr>
            <a:xfrm>
              <a:off x="52" y="1600138"/>
              <a:ext cx="12191898" cy="39049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kern="0" dirty="0">
                <a:solidFill>
                  <a:sysClr val="windowText" lastClr="000000"/>
                </a:solidFill>
                <a:ea typeface="微软雅黑" pitchFamily="34" charset="-122"/>
              </a:endParaRPr>
            </a:p>
          </p:txBody>
        </p:sp>
        <p:grpSp>
          <p:nvGrpSpPr>
            <p:cNvPr id="17417" name="组合 29"/>
            <p:cNvGrpSpPr>
              <a:grpSpLocks/>
            </p:cNvGrpSpPr>
            <p:nvPr/>
          </p:nvGrpSpPr>
          <p:grpSpPr bwMode="auto">
            <a:xfrm>
              <a:off x="5805059" y="5227597"/>
              <a:ext cx="581882" cy="342301"/>
              <a:chOff x="5779294" y="5102860"/>
              <a:chExt cx="633413" cy="497811"/>
            </a:xfrm>
          </p:grpSpPr>
          <p:sp>
            <p:nvSpPr>
              <p:cNvPr id="34" name="等腰三角形 33"/>
              <p:cNvSpPr/>
              <p:nvPr/>
            </p:nvSpPr>
            <p:spPr>
              <a:xfrm>
                <a:off x="5830824" y="5107652"/>
                <a:ext cx="530352" cy="402771"/>
              </a:xfrm>
              <a:prstGeom prst="triangle">
                <a:avLst/>
              </a:prstGeom>
              <a:solidFill>
                <a:srgbClr val="8D3030"/>
              </a:solidFill>
              <a:ln>
                <a:noFill/>
              </a:ln>
              <a:effectLst>
                <a:innerShdw blurRad="63500" dist="50800" dir="162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kern="0" dirty="0">
                  <a:solidFill>
                    <a:sysClr val="windowText" lastClr="000000"/>
                  </a:solidFill>
                  <a:ea typeface="微软雅黑" pitchFamily="34" charset="-122"/>
                </a:endParaRPr>
              </a:p>
            </p:txBody>
          </p:sp>
          <p:sp>
            <p:nvSpPr>
              <p:cNvPr id="35" name="等腰三角形 34"/>
              <p:cNvSpPr/>
              <p:nvPr/>
            </p:nvSpPr>
            <p:spPr>
              <a:xfrm>
                <a:off x="5779294" y="5102860"/>
                <a:ext cx="633413" cy="497811"/>
              </a:xfrm>
              <a:prstGeom prst="triangle">
                <a:avLst/>
              </a:prstGeom>
              <a:gradFill flip="none" rotWithShape="1">
                <a:gsLst>
                  <a:gs pos="0">
                    <a:schemeClr val="tx1">
                      <a:alpha val="66000"/>
                    </a:schemeClr>
                  </a:gs>
                  <a:gs pos="92000">
                    <a:schemeClr val="tx1">
                      <a:alpha val="0"/>
                    </a:schemeClr>
                  </a:gs>
                </a:gsLst>
                <a:lin ang="5400000" scaled="1"/>
                <a:tileRect/>
              </a:gradFill>
              <a:ln>
                <a:noFill/>
              </a:ln>
              <a:effectLst>
                <a:innerShdw blurRad="63500" dist="50800" dir="162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kern="0" dirty="0">
                  <a:solidFill>
                    <a:sysClr val="windowText" lastClr="000000"/>
                  </a:solidFill>
                  <a:ea typeface="微软雅黑" pitchFamily="34" charset="-122"/>
                </a:endParaRPr>
              </a:p>
            </p:txBody>
          </p:sp>
        </p:grpSp>
        <p:grpSp>
          <p:nvGrpSpPr>
            <p:cNvPr id="17418" name="组合 30"/>
            <p:cNvGrpSpPr>
              <a:grpSpLocks/>
            </p:cNvGrpSpPr>
            <p:nvPr/>
          </p:nvGrpSpPr>
          <p:grpSpPr bwMode="auto">
            <a:xfrm rot="10800000">
              <a:off x="5805059" y="1532452"/>
              <a:ext cx="581882" cy="374572"/>
              <a:chOff x="5779294" y="5075373"/>
              <a:chExt cx="633413" cy="497811"/>
            </a:xfrm>
          </p:grpSpPr>
          <p:sp>
            <p:nvSpPr>
              <p:cNvPr id="32" name="等腰三角形 31"/>
              <p:cNvSpPr/>
              <p:nvPr/>
            </p:nvSpPr>
            <p:spPr>
              <a:xfrm>
                <a:off x="5830824" y="5107652"/>
                <a:ext cx="530352" cy="402771"/>
              </a:xfrm>
              <a:prstGeom prst="triangle">
                <a:avLst/>
              </a:prstGeom>
              <a:solidFill>
                <a:srgbClr val="8D3030"/>
              </a:solidFill>
              <a:ln>
                <a:noFill/>
              </a:ln>
              <a:effectLst>
                <a:innerShdw blurRad="63500" dist="50800" dir="162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kern="0" dirty="0">
                  <a:solidFill>
                    <a:sysClr val="windowText" lastClr="000000"/>
                  </a:solidFill>
                  <a:ea typeface="微软雅黑" pitchFamily="34" charset="-122"/>
                </a:endParaRPr>
              </a:p>
            </p:txBody>
          </p:sp>
          <p:sp>
            <p:nvSpPr>
              <p:cNvPr id="33" name="等腰三角形 32"/>
              <p:cNvSpPr/>
              <p:nvPr/>
            </p:nvSpPr>
            <p:spPr>
              <a:xfrm>
                <a:off x="5779294" y="5075373"/>
                <a:ext cx="633413" cy="497811"/>
              </a:xfrm>
              <a:prstGeom prst="triangle">
                <a:avLst/>
              </a:prstGeom>
              <a:gradFill flip="none" rotWithShape="1">
                <a:gsLst>
                  <a:gs pos="0">
                    <a:schemeClr val="tx1">
                      <a:alpha val="66000"/>
                    </a:schemeClr>
                  </a:gs>
                  <a:gs pos="92000">
                    <a:schemeClr val="tx1">
                      <a:alpha val="0"/>
                    </a:schemeClr>
                  </a:gs>
                </a:gsLst>
                <a:lin ang="5400000" scaled="1"/>
                <a:tileRect/>
              </a:gradFill>
              <a:ln>
                <a:noFill/>
              </a:ln>
              <a:effectLst>
                <a:innerShdw blurRad="63500" dist="50800" dir="162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kern="0" dirty="0">
                  <a:solidFill>
                    <a:sysClr val="windowText" lastClr="000000"/>
                  </a:solidFill>
                  <a:ea typeface="微软雅黑" pitchFamily="34" charset="-122"/>
                </a:endParaRPr>
              </a:p>
            </p:txBody>
          </p:sp>
        </p:grpSp>
      </p:grpSp>
      <p:pic>
        <p:nvPicPr>
          <p:cNvPr id="17411" name="图片 18"/>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0579894" y="136526"/>
            <a:ext cx="1208088" cy="129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文本框 1"/>
          <p:cNvSpPr txBox="1"/>
          <p:nvPr/>
        </p:nvSpPr>
        <p:spPr>
          <a:xfrm>
            <a:off x="3583782" y="1484313"/>
            <a:ext cx="4894262" cy="4032250"/>
          </a:xfrm>
          <a:prstGeom prst="rect">
            <a:avLst/>
          </a:prstGeom>
          <a:noFill/>
        </p:spPr>
        <p:txBody>
          <a:bodyPr lIns="91419" tIns="45710" rIns="91419" bIns="45710">
            <a:spAutoFit/>
          </a:bodyPr>
          <a:lstStyle/>
          <a:p>
            <a:pPr algn="ctr">
              <a:defRPr/>
            </a:pPr>
            <a:r>
              <a:rPr lang="en-US" altLang="zh-CN" sz="25600" dirty="0">
                <a:solidFill>
                  <a:schemeClr val="bg1">
                    <a:lumMod val="85000"/>
                  </a:schemeClr>
                </a:solidFill>
                <a:latin typeface="微软雅黑" panose="020B0503020204020204" pitchFamily="34" charset="-122"/>
                <a:ea typeface="微软雅黑" panose="020B0503020204020204" pitchFamily="34" charset="-122"/>
              </a:rPr>
              <a:t>05</a:t>
            </a:r>
            <a:endParaRPr lang="zh-CN" altLang="en-US" sz="25600"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20" name="文本框 34"/>
          <p:cNvSpPr txBox="1">
            <a:spLocks noChangeArrowheads="1"/>
          </p:cNvSpPr>
          <p:nvPr/>
        </p:nvSpPr>
        <p:spPr bwMode="auto">
          <a:xfrm>
            <a:off x="948532" y="2385814"/>
            <a:ext cx="10260012" cy="19389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9" tIns="45710" rIns="91419" bIns="4571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6000" b="1" dirty="0">
                <a:solidFill>
                  <a:srgbClr val="83212F"/>
                </a:solidFill>
                <a:latin typeface="黑体" pitchFamily="49" charset="-122"/>
                <a:ea typeface="黑体" pitchFamily="49" charset="-122"/>
              </a:rPr>
              <a:t>上海市曹杨中学校内</a:t>
            </a:r>
            <a:endParaRPr lang="en-US" altLang="zh-CN" sz="6000" b="1" dirty="0">
              <a:solidFill>
                <a:srgbClr val="83212F"/>
              </a:solidFill>
              <a:latin typeface="黑体" pitchFamily="49" charset="-122"/>
              <a:ea typeface="黑体" pitchFamily="49" charset="-122"/>
            </a:endParaRPr>
          </a:p>
          <a:p>
            <a:pPr algn="ctr" eaLnBrk="1" hangingPunct="1"/>
            <a:r>
              <a:rPr lang="zh-CN" altLang="en-US" sz="6000" b="1" dirty="0">
                <a:solidFill>
                  <a:srgbClr val="83212F"/>
                </a:solidFill>
                <a:latin typeface="黑体" pitchFamily="49" charset="-122"/>
                <a:ea typeface="黑体" pitchFamily="49" charset="-122"/>
              </a:rPr>
              <a:t>政治思想类活动管理办法 </a:t>
            </a:r>
          </a:p>
        </p:txBody>
      </p:sp>
    </p:spTree>
    <p:extLst>
      <p:ext uri="{BB962C8B-B14F-4D97-AF65-F5344CB8AC3E}">
        <p14:creationId xmlns:p14="http://schemas.microsoft.com/office/powerpoint/2010/main" xmlns="" val="357978373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nodeType="afterGroup">
                            <p:stCondLst>
                              <p:cond delay="500"/>
                            </p:stCondLst>
                            <p:childTnLst>
                              <p:par>
                                <p:cTn id="9" presetID="16" presetClass="entr" presetSubtype="37"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barn(outVertical)">
                                      <p:cBhvr>
                                        <p:cTn id="11" dur="750"/>
                                        <p:tgtEl>
                                          <p:spTgt spid="25"/>
                                        </p:tgtEl>
                                      </p:cBhvr>
                                    </p:animEffect>
                                  </p:childTnLst>
                                </p:cTn>
                              </p:par>
                              <p:par>
                                <p:cTn id="12" presetID="47"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anim calcmode="lin" valueType="num">
                                      <p:cBhvr>
                                        <p:cTn id="15" dur="500" fill="hold"/>
                                        <p:tgtEl>
                                          <p:spTgt spid="20"/>
                                        </p:tgtEl>
                                        <p:attrNameLst>
                                          <p:attrName>ppt_x</p:attrName>
                                        </p:attrNameLst>
                                      </p:cBhvr>
                                      <p:tavLst>
                                        <p:tav tm="0">
                                          <p:val>
                                            <p:strVal val="#ppt_x"/>
                                          </p:val>
                                        </p:tav>
                                        <p:tav tm="100000">
                                          <p:val>
                                            <p:strVal val="#ppt_x"/>
                                          </p:val>
                                        </p:tav>
                                      </p:tavLst>
                                    </p:anim>
                                    <p:anim calcmode="lin" valueType="num">
                                      <p:cBhvr>
                                        <p:cTn id="16"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4">
            <a:extLst>
              <a:ext uri="{FF2B5EF4-FFF2-40B4-BE49-F238E27FC236}">
                <a16:creationId xmlns:a16="http://schemas.microsoft.com/office/drawing/2014/main" xmlns="" id="{89FE3CDD-BBB2-496A-A2D5-F78E48DFD955}"/>
              </a:ext>
            </a:extLst>
          </p:cNvPr>
          <p:cNvGrpSpPr>
            <a:grpSpLocks/>
          </p:cNvGrpSpPr>
          <p:nvPr/>
        </p:nvGrpSpPr>
        <p:grpSpPr bwMode="auto">
          <a:xfrm>
            <a:off x="-419100" y="192918"/>
            <a:ext cx="13028613" cy="956140"/>
            <a:chOff x="-419099" y="781050"/>
            <a:chExt cx="13030200" cy="5533603"/>
          </a:xfrm>
        </p:grpSpPr>
        <p:grpSp>
          <p:nvGrpSpPr>
            <p:cNvPr id="7" name="组合 25">
              <a:extLst>
                <a:ext uri="{FF2B5EF4-FFF2-40B4-BE49-F238E27FC236}">
                  <a16:creationId xmlns:a16="http://schemas.microsoft.com/office/drawing/2014/main" xmlns="" id="{29479B14-12A6-431C-87A0-A013267FB082}"/>
                </a:ext>
              </a:extLst>
            </p:cNvPr>
            <p:cNvGrpSpPr>
              <a:grpSpLocks/>
            </p:cNvGrpSpPr>
            <p:nvPr/>
          </p:nvGrpSpPr>
          <p:grpSpPr bwMode="auto">
            <a:xfrm>
              <a:off x="216007" y="790996"/>
              <a:ext cx="11759987" cy="5523657"/>
              <a:chOff x="1321226" y="781050"/>
              <a:chExt cx="8127575" cy="5523657"/>
            </a:xfrm>
          </p:grpSpPr>
          <p:pic>
            <p:nvPicPr>
              <p:cNvPr id="12" name="图片 37">
                <a:extLst>
                  <a:ext uri="{FF2B5EF4-FFF2-40B4-BE49-F238E27FC236}">
                    <a16:creationId xmlns:a16="http://schemas.microsoft.com/office/drawing/2014/main" xmlns="" id="{E493D75D-A583-42DC-A907-BBB6AA959E7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图片 38">
                <a:extLst>
                  <a:ext uri="{FF2B5EF4-FFF2-40B4-BE49-F238E27FC236}">
                    <a16:creationId xmlns:a16="http://schemas.microsoft.com/office/drawing/2014/main" xmlns="" id="{FE58ABC9-A605-4778-B516-600C9B187BAB}"/>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8" name="组合 27">
              <a:extLst>
                <a:ext uri="{FF2B5EF4-FFF2-40B4-BE49-F238E27FC236}">
                  <a16:creationId xmlns:a16="http://schemas.microsoft.com/office/drawing/2014/main" xmlns="" id="{5BA2DB53-B5C0-4C98-ABA5-EA41155E94E4}"/>
                </a:ext>
              </a:extLst>
            </p:cNvPr>
            <p:cNvGrpSpPr>
              <a:grpSpLocks/>
            </p:cNvGrpSpPr>
            <p:nvPr/>
          </p:nvGrpSpPr>
          <p:grpSpPr bwMode="auto">
            <a:xfrm>
              <a:off x="-419099" y="781050"/>
              <a:ext cx="13030200" cy="5523657"/>
              <a:chOff x="1321226" y="781050"/>
              <a:chExt cx="8127575" cy="5523657"/>
            </a:xfrm>
          </p:grpSpPr>
          <p:pic>
            <p:nvPicPr>
              <p:cNvPr id="10" name="图片 35">
                <a:extLst>
                  <a:ext uri="{FF2B5EF4-FFF2-40B4-BE49-F238E27FC236}">
                    <a16:creationId xmlns:a16="http://schemas.microsoft.com/office/drawing/2014/main" xmlns="" id="{E07DC5AC-0356-4883-87DD-C66CDC194C81}"/>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图片 36">
                <a:extLst>
                  <a:ext uri="{FF2B5EF4-FFF2-40B4-BE49-F238E27FC236}">
                    <a16:creationId xmlns:a16="http://schemas.microsoft.com/office/drawing/2014/main" xmlns="" id="{03C0AA51-9BE6-4BFD-94A1-B96070453AA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 name="矩形 8">
              <a:extLst>
                <a:ext uri="{FF2B5EF4-FFF2-40B4-BE49-F238E27FC236}">
                  <a16:creationId xmlns:a16="http://schemas.microsoft.com/office/drawing/2014/main" xmlns="" id="{10D18994-BA0B-4F37-8B82-CF441AEDBACD}"/>
                </a:ext>
              </a:extLst>
            </p:cNvPr>
            <p:cNvSpPr/>
            <p:nvPr/>
          </p:nvSpPr>
          <p:spPr>
            <a:xfrm>
              <a:off x="52" y="1594943"/>
              <a:ext cx="12191898" cy="3913901"/>
            </a:xfrm>
            <a:prstGeom prst="rect">
              <a:avLst/>
            </a:prstGeom>
            <a:gradFill>
              <a:gsLst>
                <a:gs pos="50000">
                  <a:schemeClr val="bg1">
                    <a:lumMod val="95000"/>
                  </a:schemeClr>
                </a:gs>
                <a:gs pos="65000">
                  <a:srgbClr val="E1E1E1">
                    <a:alpha val="64000"/>
                  </a:srgbClr>
                </a:gs>
                <a:gs pos="21000">
                  <a:schemeClr val="bg1"/>
                </a:gs>
                <a:gs pos="35000">
                  <a:schemeClr val="bg1">
                    <a:lumMod val="85000"/>
                    <a:alpha val="64000"/>
                  </a:schemeClr>
                </a:gs>
                <a:gs pos="21000">
                  <a:srgbClr val="F9F9F9"/>
                </a:gs>
                <a:gs pos="77000">
                  <a:srgbClr val="FAFAFA"/>
                </a:gs>
                <a:gs pos="8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grpSp>
      <p:sp>
        <p:nvSpPr>
          <p:cNvPr id="14" name="文本框 34">
            <a:extLst>
              <a:ext uri="{FF2B5EF4-FFF2-40B4-BE49-F238E27FC236}">
                <a16:creationId xmlns:a16="http://schemas.microsoft.com/office/drawing/2014/main" xmlns="" id="{A7FA9D16-316D-4504-BB8E-865D0479E86D}"/>
              </a:ext>
            </a:extLst>
          </p:cNvPr>
          <p:cNvSpPr txBox="1">
            <a:spLocks noChangeArrowheads="1"/>
          </p:cNvSpPr>
          <p:nvPr/>
        </p:nvSpPr>
        <p:spPr bwMode="auto">
          <a:xfrm>
            <a:off x="2358445" y="413129"/>
            <a:ext cx="747352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a:solidFill>
                  <a:srgbClr val="83212F"/>
                </a:solidFill>
                <a:latin typeface="微软雅黑" pitchFamily="34" charset="-122"/>
                <a:ea typeface="微软雅黑" pitchFamily="34" charset="-122"/>
              </a:rPr>
              <a:t>上海市曹杨中学校内政治思想类活动管理办法 </a:t>
            </a:r>
          </a:p>
        </p:txBody>
      </p:sp>
      <p:sp>
        <p:nvSpPr>
          <p:cNvPr id="3" name="矩形: 圆角 2">
            <a:extLst>
              <a:ext uri="{FF2B5EF4-FFF2-40B4-BE49-F238E27FC236}">
                <a16:creationId xmlns:a16="http://schemas.microsoft.com/office/drawing/2014/main" xmlns="" id="{66440958-F3D1-4AC3-A4B4-B17CD462EA70}"/>
              </a:ext>
            </a:extLst>
          </p:cNvPr>
          <p:cNvSpPr/>
          <p:nvPr/>
        </p:nvSpPr>
        <p:spPr>
          <a:xfrm>
            <a:off x="525741" y="1311078"/>
            <a:ext cx="11140517" cy="5213373"/>
          </a:xfrm>
          <a:prstGeom prst="roundRect">
            <a:avLst>
              <a:gd name="adj" fmla="val 3569"/>
            </a:avLst>
          </a:prstGeom>
          <a:noFill/>
          <a:ln w="28575">
            <a:solidFill>
              <a:srgbClr val="90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xmlns="" id="{81090E68-2646-463B-82CF-9D0DDC8860BE}"/>
              </a:ext>
            </a:extLst>
          </p:cNvPr>
          <p:cNvSpPr txBox="1"/>
          <p:nvPr/>
        </p:nvSpPr>
        <p:spPr>
          <a:xfrm>
            <a:off x="1401180" y="1965242"/>
            <a:ext cx="9388049" cy="3905043"/>
          </a:xfrm>
          <a:prstGeom prst="rect">
            <a:avLst/>
          </a:prstGeom>
          <a:noFill/>
        </p:spPr>
        <p:txBody>
          <a:bodyPr wrap="square" rtlCol="0">
            <a:spAutoFit/>
          </a:bodyPr>
          <a:lstStyle/>
          <a:p>
            <a:pPr indent="457200">
              <a:lnSpc>
                <a:spcPct val="150000"/>
              </a:lnSpc>
            </a:pPr>
            <a:r>
              <a:rPr lang="zh-CN" altLang="en-US" sz="2400" b="1" dirty="0">
                <a:solidFill>
                  <a:srgbClr val="901C1C"/>
                </a:solidFill>
                <a:latin typeface="微软雅黑" panose="020B0503020204020204" pitchFamily="34" charset="-122"/>
                <a:ea typeface="微软雅黑" panose="020B0503020204020204" pitchFamily="34" charset="-122"/>
              </a:rPr>
              <a:t>第一条   </a:t>
            </a:r>
            <a:r>
              <a:rPr lang="zh-CN" altLang="en-US" sz="2400" dirty="0">
                <a:latin typeface="微软雅黑" panose="020B0503020204020204" pitchFamily="34" charset="-122"/>
                <a:ea typeface="微软雅黑" panose="020B0503020204020204" pitchFamily="34" charset="-122"/>
              </a:rPr>
              <a:t>为坚持和巩固马克思主义在意识形态领域的指导地位，培养高素质创新人才，繁荣和促进学校文化建设，积极推进素质教育，学校鼓励开展多种形式、健康向上的政治思想类活动。为进一步加强和规范对校内举办的讲座、研讨会、座谈会及论坛等政治思想类活动的管理，深入学习宣传贯彻党的十九大和习近平总书记关于意识形态工作的重要讲话精神，本着强化责任意识、归口审批、方便服务、资源共享、规范管理的原则，特制定本办法。</a:t>
            </a:r>
          </a:p>
        </p:txBody>
      </p:sp>
    </p:spTree>
    <p:extLst>
      <p:ext uri="{BB962C8B-B14F-4D97-AF65-F5344CB8AC3E}">
        <p14:creationId xmlns:p14="http://schemas.microsoft.com/office/powerpoint/2010/main" xmlns="" val="125521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anim calcmode="lin" valueType="num">
                                      <p:cBhvr>
                                        <p:cTn id="8" dur="750" fill="hold"/>
                                        <p:tgtEl>
                                          <p:spTgt spid="14"/>
                                        </p:tgtEl>
                                        <p:attrNameLst>
                                          <p:attrName>ppt_x</p:attrName>
                                        </p:attrNameLst>
                                      </p:cBhvr>
                                      <p:tavLst>
                                        <p:tav tm="0">
                                          <p:val>
                                            <p:strVal val="#ppt_x"/>
                                          </p:val>
                                        </p:tav>
                                        <p:tav tm="100000">
                                          <p:val>
                                            <p:strVal val="#ppt_x"/>
                                          </p:val>
                                        </p:tav>
                                      </p:tavLst>
                                    </p:anim>
                                    <p:anim calcmode="lin" valueType="num">
                                      <p:cBhvr>
                                        <p:cTn id="9"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4">
            <a:extLst>
              <a:ext uri="{FF2B5EF4-FFF2-40B4-BE49-F238E27FC236}">
                <a16:creationId xmlns:a16="http://schemas.microsoft.com/office/drawing/2014/main" xmlns="" id="{89FE3CDD-BBB2-496A-A2D5-F78E48DFD955}"/>
              </a:ext>
            </a:extLst>
          </p:cNvPr>
          <p:cNvGrpSpPr>
            <a:grpSpLocks/>
          </p:cNvGrpSpPr>
          <p:nvPr/>
        </p:nvGrpSpPr>
        <p:grpSpPr bwMode="auto">
          <a:xfrm>
            <a:off x="-419100" y="192918"/>
            <a:ext cx="13028613" cy="956140"/>
            <a:chOff x="-419099" y="781050"/>
            <a:chExt cx="13030200" cy="5533603"/>
          </a:xfrm>
        </p:grpSpPr>
        <p:grpSp>
          <p:nvGrpSpPr>
            <p:cNvPr id="7" name="组合 25">
              <a:extLst>
                <a:ext uri="{FF2B5EF4-FFF2-40B4-BE49-F238E27FC236}">
                  <a16:creationId xmlns:a16="http://schemas.microsoft.com/office/drawing/2014/main" xmlns="" id="{29479B14-12A6-431C-87A0-A013267FB082}"/>
                </a:ext>
              </a:extLst>
            </p:cNvPr>
            <p:cNvGrpSpPr>
              <a:grpSpLocks/>
            </p:cNvGrpSpPr>
            <p:nvPr/>
          </p:nvGrpSpPr>
          <p:grpSpPr bwMode="auto">
            <a:xfrm>
              <a:off x="216007" y="790996"/>
              <a:ext cx="11759987" cy="5523657"/>
              <a:chOff x="1321226" y="781050"/>
              <a:chExt cx="8127575" cy="5523657"/>
            </a:xfrm>
          </p:grpSpPr>
          <p:pic>
            <p:nvPicPr>
              <p:cNvPr id="12" name="图片 37">
                <a:extLst>
                  <a:ext uri="{FF2B5EF4-FFF2-40B4-BE49-F238E27FC236}">
                    <a16:creationId xmlns:a16="http://schemas.microsoft.com/office/drawing/2014/main" xmlns="" id="{E493D75D-A583-42DC-A907-BBB6AA959E7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图片 38">
                <a:extLst>
                  <a:ext uri="{FF2B5EF4-FFF2-40B4-BE49-F238E27FC236}">
                    <a16:creationId xmlns:a16="http://schemas.microsoft.com/office/drawing/2014/main" xmlns="" id="{FE58ABC9-A605-4778-B516-600C9B187BAB}"/>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8" name="组合 27">
              <a:extLst>
                <a:ext uri="{FF2B5EF4-FFF2-40B4-BE49-F238E27FC236}">
                  <a16:creationId xmlns:a16="http://schemas.microsoft.com/office/drawing/2014/main" xmlns="" id="{5BA2DB53-B5C0-4C98-ABA5-EA41155E94E4}"/>
                </a:ext>
              </a:extLst>
            </p:cNvPr>
            <p:cNvGrpSpPr>
              <a:grpSpLocks/>
            </p:cNvGrpSpPr>
            <p:nvPr/>
          </p:nvGrpSpPr>
          <p:grpSpPr bwMode="auto">
            <a:xfrm>
              <a:off x="-419099" y="781050"/>
              <a:ext cx="13030200" cy="5523657"/>
              <a:chOff x="1321226" y="781050"/>
              <a:chExt cx="8127575" cy="5523657"/>
            </a:xfrm>
          </p:grpSpPr>
          <p:pic>
            <p:nvPicPr>
              <p:cNvPr id="10" name="图片 35">
                <a:extLst>
                  <a:ext uri="{FF2B5EF4-FFF2-40B4-BE49-F238E27FC236}">
                    <a16:creationId xmlns:a16="http://schemas.microsoft.com/office/drawing/2014/main" xmlns="" id="{E07DC5AC-0356-4883-87DD-C66CDC194C81}"/>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图片 36">
                <a:extLst>
                  <a:ext uri="{FF2B5EF4-FFF2-40B4-BE49-F238E27FC236}">
                    <a16:creationId xmlns:a16="http://schemas.microsoft.com/office/drawing/2014/main" xmlns="" id="{03C0AA51-9BE6-4BFD-94A1-B96070453AA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 name="矩形 8">
              <a:extLst>
                <a:ext uri="{FF2B5EF4-FFF2-40B4-BE49-F238E27FC236}">
                  <a16:creationId xmlns:a16="http://schemas.microsoft.com/office/drawing/2014/main" xmlns="" id="{10D18994-BA0B-4F37-8B82-CF441AEDBACD}"/>
                </a:ext>
              </a:extLst>
            </p:cNvPr>
            <p:cNvSpPr/>
            <p:nvPr/>
          </p:nvSpPr>
          <p:spPr>
            <a:xfrm>
              <a:off x="52" y="1594943"/>
              <a:ext cx="12191898" cy="3913901"/>
            </a:xfrm>
            <a:prstGeom prst="rect">
              <a:avLst/>
            </a:prstGeom>
            <a:gradFill>
              <a:gsLst>
                <a:gs pos="50000">
                  <a:schemeClr val="bg1">
                    <a:lumMod val="95000"/>
                  </a:schemeClr>
                </a:gs>
                <a:gs pos="65000">
                  <a:srgbClr val="E1E1E1">
                    <a:alpha val="64000"/>
                  </a:srgbClr>
                </a:gs>
                <a:gs pos="21000">
                  <a:schemeClr val="bg1"/>
                </a:gs>
                <a:gs pos="35000">
                  <a:schemeClr val="bg1">
                    <a:lumMod val="85000"/>
                    <a:alpha val="64000"/>
                  </a:schemeClr>
                </a:gs>
                <a:gs pos="21000">
                  <a:srgbClr val="F9F9F9"/>
                </a:gs>
                <a:gs pos="77000">
                  <a:srgbClr val="FAFAFA"/>
                </a:gs>
                <a:gs pos="8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grpSp>
      <p:sp>
        <p:nvSpPr>
          <p:cNvPr id="14" name="文本框 34">
            <a:extLst>
              <a:ext uri="{FF2B5EF4-FFF2-40B4-BE49-F238E27FC236}">
                <a16:creationId xmlns:a16="http://schemas.microsoft.com/office/drawing/2014/main" xmlns="" id="{A7FA9D16-316D-4504-BB8E-865D0479E86D}"/>
              </a:ext>
            </a:extLst>
          </p:cNvPr>
          <p:cNvSpPr txBox="1">
            <a:spLocks noChangeArrowheads="1"/>
          </p:cNvSpPr>
          <p:nvPr/>
        </p:nvSpPr>
        <p:spPr bwMode="auto">
          <a:xfrm>
            <a:off x="2358445" y="413129"/>
            <a:ext cx="747352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a:solidFill>
                  <a:srgbClr val="83212F"/>
                </a:solidFill>
                <a:latin typeface="微软雅黑" pitchFamily="34" charset="-122"/>
                <a:ea typeface="微软雅黑" pitchFamily="34" charset="-122"/>
              </a:rPr>
              <a:t>上海市曹杨中学校内政治思想类活动管理办法 </a:t>
            </a:r>
          </a:p>
        </p:txBody>
      </p:sp>
      <p:sp>
        <p:nvSpPr>
          <p:cNvPr id="3" name="矩形: 圆角 2">
            <a:extLst>
              <a:ext uri="{FF2B5EF4-FFF2-40B4-BE49-F238E27FC236}">
                <a16:creationId xmlns:a16="http://schemas.microsoft.com/office/drawing/2014/main" xmlns="" id="{66440958-F3D1-4AC3-A4B4-B17CD462EA70}"/>
              </a:ext>
            </a:extLst>
          </p:cNvPr>
          <p:cNvSpPr/>
          <p:nvPr/>
        </p:nvSpPr>
        <p:spPr>
          <a:xfrm>
            <a:off x="525741" y="1311078"/>
            <a:ext cx="11140517" cy="5213373"/>
          </a:xfrm>
          <a:prstGeom prst="roundRect">
            <a:avLst>
              <a:gd name="adj" fmla="val 3569"/>
            </a:avLst>
          </a:prstGeom>
          <a:noFill/>
          <a:ln w="28575">
            <a:solidFill>
              <a:srgbClr val="90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xmlns="" id="{81090E68-2646-463B-82CF-9D0DDC8860BE}"/>
              </a:ext>
            </a:extLst>
          </p:cNvPr>
          <p:cNvSpPr txBox="1"/>
          <p:nvPr/>
        </p:nvSpPr>
        <p:spPr>
          <a:xfrm>
            <a:off x="962666" y="1392322"/>
            <a:ext cx="10265078" cy="5567037"/>
          </a:xfrm>
          <a:prstGeom prst="rect">
            <a:avLst/>
          </a:prstGeom>
          <a:noFill/>
        </p:spPr>
        <p:txBody>
          <a:bodyPr wrap="square" rtlCol="0">
            <a:spAutoFit/>
          </a:bodyPr>
          <a:lstStyle/>
          <a:p>
            <a:pPr indent="457200">
              <a:lnSpc>
                <a:spcPct val="150000"/>
              </a:lnSpc>
            </a:pPr>
            <a:r>
              <a:rPr lang="zh-CN" altLang="en-US" sz="2400" b="1" dirty="0">
                <a:solidFill>
                  <a:srgbClr val="901C1C"/>
                </a:solidFill>
                <a:latin typeface="微软雅黑" panose="020B0503020204020204" pitchFamily="34" charset="-122"/>
                <a:ea typeface="微软雅黑" panose="020B0503020204020204" pitchFamily="34" charset="-122"/>
              </a:rPr>
              <a:t>第二条   </a:t>
            </a:r>
            <a:r>
              <a:rPr lang="zh-CN" altLang="en-US" sz="2400" dirty="0">
                <a:latin typeface="微软雅黑" panose="020B0503020204020204" pitchFamily="34" charset="-122"/>
                <a:ea typeface="微软雅黑" panose="020B0503020204020204" pitchFamily="34" charset="-122"/>
              </a:rPr>
              <a:t>举办校内政治思想类活动，必须坚持以马克思主义、毛泽东思想、邓小平理论和“三个代表”重要思想、科学发展观、习近平新时代中国特色社会主义思想为指导，坚持党的基本路线，遵守国家法律法规和学校有关规章制度。</a:t>
            </a:r>
          </a:p>
          <a:p>
            <a:pPr indent="457200">
              <a:lnSpc>
                <a:spcPct val="150000"/>
              </a:lnSpc>
            </a:pPr>
            <a:r>
              <a:rPr lang="zh-CN" altLang="en-US" sz="2400" dirty="0">
                <a:latin typeface="微软雅黑" panose="020B0503020204020204" pitchFamily="34" charset="-122"/>
                <a:ea typeface="微软雅黑" panose="020B0503020204020204" pitchFamily="34" charset="-122"/>
              </a:rPr>
              <a:t>要牢牢把握意识形态工作的主导权，努力营造良好的校园文化环境，维护学校改革发展稳定的大局，坚决反对各种错误政治观点和有害思潮。要坚持教科研研究无禁区，课堂教学有纪律。对有利于宣传科学理论、传播先进文化、弘扬社会正气的要积极支持；对涉及敏感政治问题的要严格把关；对有错误政治观点的要坚决制止，及时纠正，消除影响。</a:t>
            </a:r>
          </a:p>
          <a:p>
            <a:pPr indent="457200">
              <a:lnSpc>
                <a:spcPct val="150000"/>
              </a:lnSpc>
            </a:pP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04830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anim calcmode="lin" valueType="num">
                                      <p:cBhvr>
                                        <p:cTn id="8" dur="750" fill="hold"/>
                                        <p:tgtEl>
                                          <p:spTgt spid="14"/>
                                        </p:tgtEl>
                                        <p:attrNameLst>
                                          <p:attrName>ppt_x</p:attrName>
                                        </p:attrNameLst>
                                      </p:cBhvr>
                                      <p:tavLst>
                                        <p:tav tm="0">
                                          <p:val>
                                            <p:strVal val="#ppt_x"/>
                                          </p:val>
                                        </p:tav>
                                        <p:tav tm="100000">
                                          <p:val>
                                            <p:strVal val="#ppt_x"/>
                                          </p:val>
                                        </p:tav>
                                      </p:tavLst>
                                    </p:anim>
                                    <p:anim calcmode="lin" valueType="num">
                                      <p:cBhvr>
                                        <p:cTn id="9"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4">
            <a:extLst>
              <a:ext uri="{FF2B5EF4-FFF2-40B4-BE49-F238E27FC236}">
                <a16:creationId xmlns:a16="http://schemas.microsoft.com/office/drawing/2014/main" xmlns="" id="{89FE3CDD-BBB2-496A-A2D5-F78E48DFD955}"/>
              </a:ext>
            </a:extLst>
          </p:cNvPr>
          <p:cNvGrpSpPr>
            <a:grpSpLocks/>
          </p:cNvGrpSpPr>
          <p:nvPr/>
        </p:nvGrpSpPr>
        <p:grpSpPr bwMode="auto">
          <a:xfrm>
            <a:off x="-419100" y="192918"/>
            <a:ext cx="13028613" cy="956140"/>
            <a:chOff x="-419099" y="781050"/>
            <a:chExt cx="13030200" cy="5533603"/>
          </a:xfrm>
        </p:grpSpPr>
        <p:grpSp>
          <p:nvGrpSpPr>
            <p:cNvPr id="7" name="组合 25">
              <a:extLst>
                <a:ext uri="{FF2B5EF4-FFF2-40B4-BE49-F238E27FC236}">
                  <a16:creationId xmlns:a16="http://schemas.microsoft.com/office/drawing/2014/main" xmlns="" id="{29479B14-12A6-431C-87A0-A013267FB082}"/>
                </a:ext>
              </a:extLst>
            </p:cNvPr>
            <p:cNvGrpSpPr>
              <a:grpSpLocks/>
            </p:cNvGrpSpPr>
            <p:nvPr/>
          </p:nvGrpSpPr>
          <p:grpSpPr bwMode="auto">
            <a:xfrm>
              <a:off x="216007" y="790996"/>
              <a:ext cx="11759987" cy="5523657"/>
              <a:chOff x="1321226" y="781050"/>
              <a:chExt cx="8127575" cy="5523657"/>
            </a:xfrm>
          </p:grpSpPr>
          <p:pic>
            <p:nvPicPr>
              <p:cNvPr id="12" name="图片 37">
                <a:extLst>
                  <a:ext uri="{FF2B5EF4-FFF2-40B4-BE49-F238E27FC236}">
                    <a16:creationId xmlns:a16="http://schemas.microsoft.com/office/drawing/2014/main" xmlns="" id="{E493D75D-A583-42DC-A907-BBB6AA959E7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图片 38">
                <a:extLst>
                  <a:ext uri="{FF2B5EF4-FFF2-40B4-BE49-F238E27FC236}">
                    <a16:creationId xmlns:a16="http://schemas.microsoft.com/office/drawing/2014/main" xmlns="" id="{FE58ABC9-A605-4778-B516-600C9B187BAB}"/>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8" name="组合 27">
              <a:extLst>
                <a:ext uri="{FF2B5EF4-FFF2-40B4-BE49-F238E27FC236}">
                  <a16:creationId xmlns:a16="http://schemas.microsoft.com/office/drawing/2014/main" xmlns="" id="{5BA2DB53-B5C0-4C98-ABA5-EA41155E94E4}"/>
                </a:ext>
              </a:extLst>
            </p:cNvPr>
            <p:cNvGrpSpPr>
              <a:grpSpLocks/>
            </p:cNvGrpSpPr>
            <p:nvPr/>
          </p:nvGrpSpPr>
          <p:grpSpPr bwMode="auto">
            <a:xfrm>
              <a:off x="-419099" y="781050"/>
              <a:ext cx="13030200" cy="5523657"/>
              <a:chOff x="1321226" y="781050"/>
              <a:chExt cx="8127575" cy="5523657"/>
            </a:xfrm>
          </p:grpSpPr>
          <p:pic>
            <p:nvPicPr>
              <p:cNvPr id="10" name="图片 35">
                <a:extLst>
                  <a:ext uri="{FF2B5EF4-FFF2-40B4-BE49-F238E27FC236}">
                    <a16:creationId xmlns:a16="http://schemas.microsoft.com/office/drawing/2014/main" xmlns="" id="{E07DC5AC-0356-4883-87DD-C66CDC194C81}"/>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图片 36">
                <a:extLst>
                  <a:ext uri="{FF2B5EF4-FFF2-40B4-BE49-F238E27FC236}">
                    <a16:creationId xmlns:a16="http://schemas.microsoft.com/office/drawing/2014/main" xmlns="" id="{03C0AA51-9BE6-4BFD-94A1-B96070453AA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 name="矩形 8">
              <a:extLst>
                <a:ext uri="{FF2B5EF4-FFF2-40B4-BE49-F238E27FC236}">
                  <a16:creationId xmlns:a16="http://schemas.microsoft.com/office/drawing/2014/main" xmlns="" id="{10D18994-BA0B-4F37-8B82-CF441AEDBACD}"/>
                </a:ext>
              </a:extLst>
            </p:cNvPr>
            <p:cNvSpPr/>
            <p:nvPr/>
          </p:nvSpPr>
          <p:spPr>
            <a:xfrm>
              <a:off x="52" y="1594943"/>
              <a:ext cx="12191898" cy="3913901"/>
            </a:xfrm>
            <a:prstGeom prst="rect">
              <a:avLst/>
            </a:prstGeom>
            <a:gradFill>
              <a:gsLst>
                <a:gs pos="50000">
                  <a:schemeClr val="bg1">
                    <a:lumMod val="95000"/>
                  </a:schemeClr>
                </a:gs>
                <a:gs pos="65000">
                  <a:srgbClr val="E1E1E1">
                    <a:alpha val="64000"/>
                  </a:srgbClr>
                </a:gs>
                <a:gs pos="21000">
                  <a:schemeClr val="bg1"/>
                </a:gs>
                <a:gs pos="35000">
                  <a:schemeClr val="bg1">
                    <a:lumMod val="85000"/>
                    <a:alpha val="64000"/>
                  </a:schemeClr>
                </a:gs>
                <a:gs pos="21000">
                  <a:srgbClr val="F9F9F9"/>
                </a:gs>
                <a:gs pos="77000">
                  <a:srgbClr val="FAFAFA"/>
                </a:gs>
                <a:gs pos="8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grpSp>
      <p:sp>
        <p:nvSpPr>
          <p:cNvPr id="14" name="文本框 34">
            <a:extLst>
              <a:ext uri="{FF2B5EF4-FFF2-40B4-BE49-F238E27FC236}">
                <a16:creationId xmlns:a16="http://schemas.microsoft.com/office/drawing/2014/main" xmlns="" id="{A7FA9D16-316D-4504-BB8E-865D0479E86D}"/>
              </a:ext>
            </a:extLst>
          </p:cNvPr>
          <p:cNvSpPr txBox="1">
            <a:spLocks noChangeArrowheads="1"/>
          </p:cNvSpPr>
          <p:nvPr/>
        </p:nvSpPr>
        <p:spPr bwMode="auto">
          <a:xfrm>
            <a:off x="2358445" y="413129"/>
            <a:ext cx="747352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a:solidFill>
                  <a:srgbClr val="83212F"/>
                </a:solidFill>
                <a:latin typeface="微软雅黑" pitchFamily="34" charset="-122"/>
                <a:ea typeface="微软雅黑" pitchFamily="34" charset="-122"/>
              </a:rPr>
              <a:t>上海市曹杨中学校内政治思想类活动管理办法 </a:t>
            </a:r>
          </a:p>
        </p:txBody>
      </p:sp>
      <p:sp>
        <p:nvSpPr>
          <p:cNvPr id="3" name="矩形: 圆角 2">
            <a:extLst>
              <a:ext uri="{FF2B5EF4-FFF2-40B4-BE49-F238E27FC236}">
                <a16:creationId xmlns:a16="http://schemas.microsoft.com/office/drawing/2014/main" xmlns="" id="{66440958-F3D1-4AC3-A4B4-B17CD462EA70}"/>
              </a:ext>
            </a:extLst>
          </p:cNvPr>
          <p:cNvSpPr/>
          <p:nvPr/>
        </p:nvSpPr>
        <p:spPr>
          <a:xfrm>
            <a:off x="525741" y="1311078"/>
            <a:ext cx="11140517" cy="5213373"/>
          </a:xfrm>
          <a:prstGeom prst="roundRect">
            <a:avLst>
              <a:gd name="adj" fmla="val 3569"/>
            </a:avLst>
          </a:prstGeom>
          <a:noFill/>
          <a:ln w="28575">
            <a:solidFill>
              <a:srgbClr val="90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xmlns="" id="{81090E68-2646-463B-82CF-9D0DDC8860BE}"/>
              </a:ext>
            </a:extLst>
          </p:cNvPr>
          <p:cNvSpPr txBox="1"/>
          <p:nvPr/>
        </p:nvSpPr>
        <p:spPr>
          <a:xfrm>
            <a:off x="1751319" y="2953836"/>
            <a:ext cx="8687771" cy="1689052"/>
          </a:xfrm>
          <a:prstGeom prst="rect">
            <a:avLst/>
          </a:prstGeom>
          <a:noFill/>
        </p:spPr>
        <p:txBody>
          <a:bodyPr wrap="square" rtlCol="0">
            <a:spAutoFit/>
          </a:bodyPr>
          <a:lstStyle/>
          <a:p>
            <a:pPr indent="457200">
              <a:lnSpc>
                <a:spcPct val="150000"/>
              </a:lnSpc>
            </a:pPr>
            <a:r>
              <a:rPr lang="zh-CN" altLang="en-US" sz="2400" b="1" dirty="0">
                <a:solidFill>
                  <a:srgbClr val="901C1C"/>
                </a:solidFill>
                <a:latin typeface="微软雅黑" panose="020B0503020204020204" pitchFamily="34" charset="-122"/>
                <a:ea typeface="微软雅黑" panose="020B0503020204020204" pitchFamily="34" charset="-122"/>
              </a:rPr>
              <a:t>第三条   </a:t>
            </a:r>
            <a:r>
              <a:rPr lang="zh-CN" altLang="en-US" sz="2400" dirty="0">
                <a:latin typeface="微软雅黑" panose="020B0503020204020204" pitchFamily="34" charset="-122"/>
                <a:ea typeface="微软雅黑" panose="020B0503020204020204" pitchFamily="34" charset="-122"/>
              </a:rPr>
              <a:t>讲座、研讨会、座谈会及论坛等活动的主办部门必须是学校或受学校委托的各管理部门。不得以个人名义申办面向师生员工的讲座、研讨会、座谈会及论坛等活动。</a:t>
            </a:r>
            <a:endParaRPr lang="en-US" altLang="zh-CN"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62955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anim calcmode="lin" valueType="num">
                                      <p:cBhvr>
                                        <p:cTn id="8" dur="750" fill="hold"/>
                                        <p:tgtEl>
                                          <p:spTgt spid="14"/>
                                        </p:tgtEl>
                                        <p:attrNameLst>
                                          <p:attrName>ppt_x</p:attrName>
                                        </p:attrNameLst>
                                      </p:cBhvr>
                                      <p:tavLst>
                                        <p:tav tm="0">
                                          <p:val>
                                            <p:strVal val="#ppt_x"/>
                                          </p:val>
                                        </p:tav>
                                        <p:tav tm="100000">
                                          <p:val>
                                            <p:strVal val="#ppt_x"/>
                                          </p:val>
                                        </p:tav>
                                      </p:tavLst>
                                    </p:anim>
                                    <p:anim calcmode="lin" valueType="num">
                                      <p:cBhvr>
                                        <p:cTn id="9"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4">
            <a:extLst>
              <a:ext uri="{FF2B5EF4-FFF2-40B4-BE49-F238E27FC236}">
                <a16:creationId xmlns:a16="http://schemas.microsoft.com/office/drawing/2014/main" xmlns="" id="{89FE3CDD-BBB2-496A-A2D5-F78E48DFD955}"/>
              </a:ext>
            </a:extLst>
          </p:cNvPr>
          <p:cNvGrpSpPr>
            <a:grpSpLocks/>
          </p:cNvGrpSpPr>
          <p:nvPr/>
        </p:nvGrpSpPr>
        <p:grpSpPr bwMode="auto">
          <a:xfrm>
            <a:off x="-419100" y="192918"/>
            <a:ext cx="13028613" cy="956140"/>
            <a:chOff x="-419099" y="781050"/>
            <a:chExt cx="13030200" cy="5533603"/>
          </a:xfrm>
        </p:grpSpPr>
        <p:grpSp>
          <p:nvGrpSpPr>
            <p:cNvPr id="7" name="组合 25">
              <a:extLst>
                <a:ext uri="{FF2B5EF4-FFF2-40B4-BE49-F238E27FC236}">
                  <a16:creationId xmlns:a16="http://schemas.microsoft.com/office/drawing/2014/main" xmlns="" id="{29479B14-12A6-431C-87A0-A013267FB082}"/>
                </a:ext>
              </a:extLst>
            </p:cNvPr>
            <p:cNvGrpSpPr>
              <a:grpSpLocks/>
            </p:cNvGrpSpPr>
            <p:nvPr/>
          </p:nvGrpSpPr>
          <p:grpSpPr bwMode="auto">
            <a:xfrm>
              <a:off x="216007" y="790996"/>
              <a:ext cx="11759987" cy="5523657"/>
              <a:chOff x="1321226" y="781050"/>
              <a:chExt cx="8127575" cy="5523657"/>
            </a:xfrm>
          </p:grpSpPr>
          <p:pic>
            <p:nvPicPr>
              <p:cNvPr id="12" name="图片 37">
                <a:extLst>
                  <a:ext uri="{FF2B5EF4-FFF2-40B4-BE49-F238E27FC236}">
                    <a16:creationId xmlns:a16="http://schemas.microsoft.com/office/drawing/2014/main" xmlns="" id="{E493D75D-A583-42DC-A907-BBB6AA959E7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图片 38">
                <a:extLst>
                  <a:ext uri="{FF2B5EF4-FFF2-40B4-BE49-F238E27FC236}">
                    <a16:creationId xmlns:a16="http://schemas.microsoft.com/office/drawing/2014/main" xmlns="" id="{FE58ABC9-A605-4778-B516-600C9B187BAB}"/>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8" name="组合 27">
              <a:extLst>
                <a:ext uri="{FF2B5EF4-FFF2-40B4-BE49-F238E27FC236}">
                  <a16:creationId xmlns:a16="http://schemas.microsoft.com/office/drawing/2014/main" xmlns="" id="{5BA2DB53-B5C0-4C98-ABA5-EA41155E94E4}"/>
                </a:ext>
              </a:extLst>
            </p:cNvPr>
            <p:cNvGrpSpPr>
              <a:grpSpLocks/>
            </p:cNvGrpSpPr>
            <p:nvPr/>
          </p:nvGrpSpPr>
          <p:grpSpPr bwMode="auto">
            <a:xfrm>
              <a:off x="-419099" y="781050"/>
              <a:ext cx="13030200" cy="5523657"/>
              <a:chOff x="1321226" y="781050"/>
              <a:chExt cx="8127575" cy="5523657"/>
            </a:xfrm>
          </p:grpSpPr>
          <p:pic>
            <p:nvPicPr>
              <p:cNvPr id="10" name="图片 35">
                <a:extLst>
                  <a:ext uri="{FF2B5EF4-FFF2-40B4-BE49-F238E27FC236}">
                    <a16:creationId xmlns:a16="http://schemas.microsoft.com/office/drawing/2014/main" xmlns="" id="{E07DC5AC-0356-4883-87DD-C66CDC194C81}"/>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图片 36">
                <a:extLst>
                  <a:ext uri="{FF2B5EF4-FFF2-40B4-BE49-F238E27FC236}">
                    <a16:creationId xmlns:a16="http://schemas.microsoft.com/office/drawing/2014/main" xmlns="" id="{03C0AA51-9BE6-4BFD-94A1-B96070453AA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 name="矩形 8">
              <a:extLst>
                <a:ext uri="{FF2B5EF4-FFF2-40B4-BE49-F238E27FC236}">
                  <a16:creationId xmlns:a16="http://schemas.microsoft.com/office/drawing/2014/main" xmlns="" id="{10D18994-BA0B-4F37-8B82-CF441AEDBACD}"/>
                </a:ext>
              </a:extLst>
            </p:cNvPr>
            <p:cNvSpPr/>
            <p:nvPr/>
          </p:nvSpPr>
          <p:spPr>
            <a:xfrm>
              <a:off x="52" y="1594943"/>
              <a:ext cx="12191898" cy="3913901"/>
            </a:xfrm>
            <a:prstGeom prst="rect">
              <a:avLst/>
            </a:prstGeom>
            <a:gradFill>
              <a:gsLst>
                <a:gs pos="50000">
                  <a:schemeClr val="bg1">
                    <a:lumMod val="95000"/>
                  </a:schemeClr>
                </a:gs>
                <a:gs pos="65000">
                  <a:srgbClr val="E1E1E1">
                    <a:alpha val="64000"/>
                  </a:srgbClr>
                </a:gs>
                <a:gs pos="21000">
                  <a:schemeClr val="bg1"/>
                </a:gs>
                <a:gs pos="35000">
                  <a:schemeClr val="bg1">
                    <a:lumMod val="85000"/>
                    <a:alpha val="64000"/>
                  </a:schemeClr>
                </a:gs>
                <a:gs pos="21000">
                  <a:srgbClr val="F9F9F9"/>
                </a:gs>
                <a:gs pos="77000">
                  <a:srgbClr val="FAFAFA"/>
                </a:gs>
                <a:gs pos="8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grpSp>
      <p:sp>
        <p:nvSpPr>
          <p:cNvPr id="14" name="文本框 34">
            <a:extLst>
              <a:ext uri="{FF2B5EF4-FFF2-40B4-BE49-F238E27FC236}">
                <a16:creationId xmlns:a16="http://schemas.microsoft.com/office/drawing/2014/main" xmlns="" id="{A7FA9D16-316D-4504-BB8E-865D0479E86D}"/>
              </a:ext>
            </a:extLst>
          </p:cNvPr>
          <p:cNvSpPr txBox="1">
            <a:spLocks noChangeArrowheads="1"/>
          </p:cNvSpPr>
          <p:nvPr/>
        </p:nvSpPr>
        <p:spPr bwMode="auto">
          <a:xfrm>
            <a:off x="2358445" y="413129"/>
            <a:ext cx="747352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a:solidFill>
                  <a:srgbClr val="83212F"/>
                </a:solidFill>
                <a:latin typeface="微软雅黑" pitchFamily="34" charset="-122"/>
                <a:ea typeface="微软雅黑" pitchFamily="34" charset="-122"/>
              </a:rPr>
              <a:t>上海市曹杨中学校内政治思想类活动管理办法 </a:t>
            </a:r>
          </a:p>
        </p:txBody>
      </p:sp>
      <p:sp>
        <p:nvSpPr>
          <p:cNvPr id="3" name="矩形: 圆角 2">
            <a:extLst>
              <a:ext uri="{FF2B5EF4-FFF2-40B4-BE49-F238E27FC236}">
                <a16:creationId xmlns:a16="http://schemas.microsoft.com/office/drawing/2014/main" xmlns="" id="{66440958-F3D1-4AC3-A4B4-B17CD462EA70}"/>
              </a:ext>
            </a:extLst>
          </p:cNvPr>
          <p:cNvSpPr/>
          <p:nvPr/>
        </p:nvSpPr>
        <p:spPr>
          <a:xfrm>
            <a:off x="525741" y="1311078"/>
            <a:ext cx="11140517" cy="5213373"/>
          </a:xfrm>
          <a:prstGeom prst="roundRect">
            <a:avLst>
              <a:gd name="adj" fmla="val 3569"/>
            </a:avLst>
          </a:prstGeom>
          <a:noFill/>
          <a:ln w="28575">
            <a:solidFill>
              <a:srgbClr val="90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xmlns="" id="{81090E68-2646-463B-82CF-9D0DDC8860BE}"/>
              </a:ext>
            </a:extLst>
          </p:cNvPr>
          <p:cNvSpPr txBox="1"/>
          <p:nvPr/>
        </p:nvSpPr>
        <p:spPr>
          <a:xfrm>
            <a:off x="717452" y="1547070"/>
            <a:ext cx="10803987" cy="5116272"/>
          </a:xfrm>
          <a:prstGeom prst="rect">
            <a:avLst/>
          </a:prstGeom>
          <a:noFill/>
        </p:spPr>
        <p:txBody>
          <a:bodyPr wrap="square" rtlCol="0">
            <a:spAutoFit/>
          </a:bodyPr>
          <a:lstStyle/>
          <a:p>
            <a:pPr indent="457200">
              <a:lnSpc>
                <a:spcPct val="150000"/>
              </a:lnSpc>
            </a:pPr>
            <a:r>
              <a:rPr lang="zh-CN" altLang="en-US" sz="2000" b="1" dirty="0">
                <a:solidFill>
                  <a:srgbClr val="901C1C"/>
                </a:solidFill>
                <a:latin typeface="微软雅黑" panose="020B0503020204020204" pitchFamily="34" charset="-122"/>
                <a:ea typeface="微软雅黑" panose="020B0503020204020204" pitchFamily="34" charset="-122"/>
              </a:rPr>
              <a:t>第四条   </a:t>
            </a:r>
            <a:r>
              <a:rPr lang="zh-CN" altLang="en-US" sz="2000" dirty="0">
                <a:latin typeface="微软雅黑" panose="020B0503020204020204" pitchFamily="34" charset="-122"/>
                <a:ea typeface="微软雅黑" panose="020B0503020204020204" pitchFamily="34" charset="-122"/>
              </a:rPr>
              <a:t>举办校内讲座、研讨会、座谈会及论坛等活动，要认真贯彻“谁主办谁负责”的原则，实行分级审批，加强归口管理，做到守土有责，严格把关。</a:t>
            </a:r>
          </a:p>
          <a:p>
            <a:pPr indent="457200">
              <a:lnSpc>
                <a:spcPct val="150000"/>
              </a:lnSpc>
            </a:pP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．各管理部门举办的面向全校师生的讲座、研讨会、座谈会及论坛等活动，涉及意识形态的，或邀请校外媒体采访报道的，须报党总支审批，并备案。</a:t>
            </a:r>
          </a:p>
          <a:p>
            <a:pPr indent="457200">
              <a:lnSpc>
                <a:spcPct val="150000"/>
              </a:lnSpc>
            </a:pP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．邀请校外人员担任报告人或有校外人员参加的活动，主管部门需严格审查校外人员的政治倾向、学术水平等资格，并在审批表中就存在的意识形态风险及防范措施进行报告。</a:t>
            </a:r>
          </a:p>
          <a:p>
            <a:pPr indent="457200">
              <a:lnSpc>
                <a:spcPct val="150000"/>
              </a:lnSpc>
            </a:pP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．邀请境外人员担任报告人的活动，要严格按照</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中共中央办公厅、国务院办公厅印发的</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关于在华举办国际会议的管理办法</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的通知</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（中办发</a:t>
            </a:r>
            <a:r>
              <a:rPr lang="en-US" altLang="zh-CN" sz="2000" dirty="0">
                <a:latin typeface="微软雅黑" panose="020B0503020204020204" pitchFamily="34" charset="-122"/>
                <a:ea typeface="微软雅黑" panose="020B0503020204020204" pitchFamily="34" charset="-122"/>
              </a:rPr>
              <a:t>〔2006〕10</a:t>
            </a:r>
            <a:r>
              <a:rPr lang="zh-CN" altLang="en-US" sz="2000" dirty="0">
                <a:latin typeface="微软雅黑" panose="020B0503020204020204" pitchFamily="34" charset="-122"/>
                <a:ea typeface="微软雅黑" panose="020B0503020204020204" pitchFamily="34" charset="-122"/>
              </a:rPr>
              <a:t>号）的精神和</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教育部关于印发</a:t>
            </a:r>
            <a:r>
              <a:rPr lang="en-US" altLang="zh-CN" sz="2000" dirty="0">
                <a:latin typeface="微软雅黑" panose="020B0503020204020204" pitchFamily="34" charset="-122"/>
                <a:ea typeface="微软雅黑" panose="020B0503020204020204" pitchFamily="34" charset="-122"/>
              </a:rPr>
              <a:t>&lt;</a:t>
            </a:r>
            <a:r>
              <a:rPr lang="zh-CN" altLang="en-US" sz="2000" dirty="0">
                <a:latin typeface="微软雅黑" panose="020B0503020204020204" pitchFamily="34" charset="-122"/>
                <a:ea typeface="微软雅黑" panose="020B0503020204020204" pitchFamily="34" charset="-122"/>
              </a:rPr>
              <a:t>关于在华举办国际会议管理办法的实施细则（试行）</a:t>
            </a:r>
            <a:r>
              <a:rPr lang="en-US" altLang="zh-CN" sz="2000" dirty="0">
                <a:latin typeface="微软雅黑" panose="020B0503020204020204" pitchFamily="34" charset="-122"/>
                <a:ea typeface="微软雅黑" panose="020B0503020204020204" pitchFamily="34" charset="-122"/>
              </a:rPr>
              <a:t>&gt;</a:t>
            </a:r>
            <a:r>
              <a:rPr lang="zh-CN" altLang="en-US" sz="2000" dirty="0">
                <a:latin typeface="微软雅黑" panose="020B0503020204020204" pitchFamily="34" charset="-122"/>
                <a:ea typeface="微软雅黑" panose="020B0503020204020204" pitchFamily="34" charset="-122"/>
              </a:rPr>
              <a:t>的通知</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（教外际</a:t>
            </a:r>
            <a:r>
              <a:rPr lang="en-US" altLang="zh-CN" sz="2000" dirty="0">
                <a:latin typeface="微软雅黑" panose="020B0503020204020204" pitchFamily="34" charset="-122"/>
                <a:ea typeface="微软雅黑" panose="020B0503020204020204" pitchFamily="34" charset="-122"/>
              </a:rPr>
              <a:t>〔2006〕105</a:t>
            </a:r>
            <a:r>
              <a:rPr lang="zh-CN" altLang="en-US" sz="2000" dirty="0">
                <a:latin typeface="微软雅黑" panose="020B0503020204020204" pitchFamily="34" charset="-122"/>
                <a:ea typeface="微软雅黑" panose="020B0503020204020204" pitchFamily="34" charset="-122"/>
              </a:rPr>
              <a:t>号）规定执行，由各管理部门报党总支，学校报教育局外事办（办公室）审批。</a:t>
            </a:r>
          </a:p>
          <a:p>
            <a:pPr indent="457200">
              <a:lnSpc>
                <a:spcPct val="150000"/>
              </a:lnSpc>
            </a:pPr>
            <a:endParaRPr lang="en-US" altLang="zh-CN"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87781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anim calcmode="lin" valueType="num">
                                      <p:cBhvr>
                                        <p:cTn id="8" dur="750" fill="hold"/>
                                        <p:tgtEl>
                                          <p:spTgt spid="14"/>
                                        </p:tgtEl>
                                        <p:attrNameLst>
                                          <p:attrName>ppt_x</p:attrName>
                                        </p:attrNameLst>
                                      </p:cBhvr>
                                      <p:tavLst>
                                        <p:tav tm="0">
                                          <p:val>
                                            <p:strVal val="#ppt_x"/>
                                          </p:val>
                                        </p:tav>
                                        <p:tav tm="100000">
                                          <p:val>
                                            <p:strVal val="#ppt_x"/>
                                          </p:val>
                                        </p:tav>
                                      </p:tavLst>
                                    </p:anim>
                                    <p:anim calcmode="lin" valueType="num">
                                      <p:cBhvr>
                                        <p:cTn id="9"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4">
            <a:extLst>
              <a:ext uri="{FF2B5EF4-FFF2-40B4-BE49-F238E27FC236}">
                <a16:creationId xmlns:a16="http://schemas.microsoft.com/office/drawing/2014/main" xmlns="" id="{89FE3CDD-BBB2-496A-A2D5-F78E48DFD955}"/>
              </a:ext>
            </a:extLst>
          </p:cNvPr>
          <p:cNvGrpSpPr>
            <a:grpSpLocks/>
          </p:cNvGrpSpPr>
          <p:nvPr/>
        </p:nvGrpSpPr>
        <p:grpSpPr bwMode="auto">
          <a:xfrm>
            <a:off x="-419100" y="192918"/>
            <a:ext cx="13028613" cy="956140"/>
            <a:chOff x="-419099" y="781050"/>
            <a:chExt cx="13030200" cy="5533603"/>
          </a:xfrm>
        </p:grpSpPr>
        <p:grpSp>
          <p:nvGrpSpPr>
            <p:cNvPr id="7" name="组合 25">
              <a:extLst>
                <a:ext uri="{FF2B5EF4-FFF2-40B4-BE49-F238E27FC236}">
                  <a16:creationId xmlns:a16="http://schemas.microsoft.com/office/drawing/2014/main" xmlns="" id="{29479B14-12A6-431C-87A0-A013267FB082}"/>
                </a:ext>
              </a:extLst>
            </p:cNvPr>
            <p:cNvGrpSpPr>
              <a:grpSpLocks/>
            </p:cNvGrpSpPr>
            <p:nvPr/>
          </p:nvGrpSpPr>
          <p:grpSpPr bwMode="auto">
            <a:xfrm>
              <a:off x="216007" y="790996"/>
              <a:ext cx="11759987" cy="5523657"/>
              <a:chOff x="1321226" y="781050"/>
              <a:chExt cx="8127575" cy="5523657"/>
            </a:xfrm>
          </p:grpSpPr>
          <p:pic>
            <p:nvPicPr>
              <p:cNvPr id="12" name="图片 37">
                <a:extLst>
                  <a:ext uri="{FF2B5EF4-FFF2-40B4-BE49-F238E27FC236}">
                    <a16:creationId xmlns:a16="http://schemas.microsoft.com/office/drawing/2014/main" xmlns="" id="{E493D75D-A583-42DC-A907-BBB6AA959E7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图片 38">
                <a:extLst>
                  <a:ext uri="{FF2B5EF4-FFF2-40B4-BE49-F238E27FC236}">
                    <a16:creationId xmlns:a16="http://schemas.microsoft.com/office/drawing/2014/main" xmlns="" id="{FE58ABC9-A605-4778-B516-600C9B187BAB}"/>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8" name="组合 27">
              <a:extLst>
                <a:ext uri="{FF2B5EF4-FFF2-40B4-BE49-F238E27FC236}">
                  <a16:creationId xmlns:a16="http://schemas.microsoft.com/office/drawing/2014/main" xmlns="" id="{5BA2DB53-B5C0-4C98-ABA5-EA41155E94E4}"/>
                </a:ext>
              </a:extLst>
            </p:cNvPr>
            <p:cNvGrpSpPr>
              <a:grpSpLocks/>
            </p:cNvGrpSpPr>
            <p:nvPr/>
          </p:nvGrpSpPr>
          <p:grpSpPr bwMode="auto">
            <a:xfrm>
              <a:off x="-419099" y="781050"/>
              <a:ext cx="13030200" cy="5523657"/>
              <a:chOff x="1321226" y="781050"/>
              <a:chExt cx="8127575" cy="5523657"/>
            </a:xfrm>
          </p:grpSpPr>
          <p:pic>
            <p:nvPicPr>
              <p:cNvPr id="10" name="图片 35">
                <a:extLst>
                  <a:ext uri="{FF2B5EF4-FFF2-40B4-BE49-F238E27FC236}">
                    <a16:creationId xmlns:a16="http://schemas.microsoft.com/office/drawing/2014/main" xmlns="" id="{E07DC5AC-0356-4883-87DD-C66CDC194C81}"/>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图片 36">
                <a:extLst>
                  <a:ext uri="{FF2B5EF4-FFF2-40B4-BE49-F238E27FC236}">
                    <a16:creationId xmlns:a16="http://schemas.microsoft.com/office/drawing/2014/main" xmlns="" id="{03C0AA51-9BE6-4BFD-94A1-B96070453AA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 name="矩形 8">
              <a:extLst>
                <a:ext uri="{FF2B5EF4-FFF2-40B4-BE49-F238E27FC236}">
                  <a16:creationId xmlns:a16="http://schemas.microsoft.com/office/drawing/2014/main" xmlns="" id="{10D18994-BA0B-4F37-8B82-CF441AEDBACD}"/>
                </a:ext>
              </a:extLst>
            </p:cNvPr>
            <p:cNvSpPr/>
            <p:nvPr/>
          </p:nvSpPr>
          <p:spPr>
            <a:xfrm>
              <a:off x="52" y="1594943"/>
              <a:ext cx="12191898" cy="3913901"/>
            </a:xfrm>
            <a:prstGeom prst="rect">
              <a:avLst/>
            </a:prstGeom>
            <a:gradFill>
              <a:gsLst>
                <a:gs pos="50000">
                  <a:schemeClr val="bg1">
                    <a:lumMod val="95000"/>
                  </a:schemeClr>
                </a:gs>
                <a:gs pos="65000">
                  <a:srgbClr val="E1E1E1">
                    <a:alpha val="64000"/>
                  </a:srgbClr>
                </a:gs>
                <a:gs pos="21000">
                  <a:schemeClr val="bg1"/>
                </a:gs>
                <a:gs pos="35000">
                  <a:schemeClr val="bg1">
                    <a:lumMod val="85000"/>
                    <a:alpha val="64000"/>
                  </a:schemeClr>
                </a:gs>
                <a:gs pos="21000">
                  <a:srgbClr val="F9F9F9"/>
                </a:gs>
                <a:gs pos="77000">
                  <a:srgbClr val="FAFAFA"/>
                </a:gs>
                <a:gs pos="8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grpSp>
      <p:sp>
        <p:nvSpPr>
          <p:cNvPr id="14" name="文本框 34">
            <a:extLst>
              <a:ext uri="{FF2B5EF4-FFF2-40B4-BE49-F238E27FC236}">
                <a16:creationId xmlns:a16="http://schemas.microsoft.com/office/drawing/2014/main" xmlns="" id="{A7FA9D16-316D-4504-BB8E-865D0479E86D}"/>
              </a:ext>
            </a:extLst>
          </p:cNvPr>
          <p:cNvSpPr txBox="1">
            <a:spLocks noChangeArrowheads="1"/>
          </p:cNvSpPr>
          <p:nvPr/>
        </p:nvSpPr>
        <p:spPr bwMode="auto">
          <a:xfrm>
            <a:off x="2358445" y="413129"/>
            <a:ext cx="747352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a:solidFill>
                  <a:srgbClr val="83212F"/>
                </a:solidFill>
                <a:latin typeface="微软雅黑" pitchFamily="34" charset="-122"/>
                <a:ea typeface="微软雅黑" pitchFamily="34" charset="-122"/>
              </a:rPr>
              <a:t>上海市曹杨中学校内政治思想类活动管理办法 </a:t>
            </a:r>
          </a:p>
        </p:txBody>
      </p:sp>
      <p:sp>
        <p:nvSpPr>
          <p:cNvPr id="3" name="矩形: 圆角 2">
            <a:extLst>
              <a:ext uri="{FF2B5EF4-FFF2-40B4-BE49-F238E27FC236}">
                <a16:creationId xmlns:a16="http://schemas.microsoft.com/office/drawing/2014/main" xmlns="" id="{66440958-F3D1-4AC3-A4B4-B17CD462EA70}"/>
              </a:ext>
            </a:extLst>
          </p:cNvPr>
          <p:cNvSpPr/>
          <p:nvPr/>
        </p:nvSpPr>
        <p:spPr>
          <a:xfrm>
            <a:off x="525741" y="1311078"/>
            <a:ext cx="11140517" cy="5213373"/>
          </a:xfrm>
          <a:prstGeom prst="roundRect">
            <a:avLst>
              <a:gd name="adj" fmla="val 3569"/>
            </a:avLst>
          </a:prstGeom>
          <a:noFill/>
          <a:ln w="28575">
            <a:solidFill>
              <a:srgbClr val="90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xmlns="" id="{81090E68-2646-463B-82CF-9D0DDC8860BE}"/>
              </a:ext>
            </a:extLst>
          </p:cNvPr>
          <p:cNvSpPr txBox="1"/>
          <p:nvPr/>
        </p:nvSpPr>
        <p:spPr>
          <a:xfrm>
            <a:off x="1125414" y="2602147"/>
            <a:ext cx="10030265" cy="2243050"/>
          </a:xfrm>
          <a:prstGeom prst="rect">
            <a:avLst/>
          </a:prstGeom>
          <a:noFill/>
        </p:spPr>
        <p:txBody>
          <a:bodyPr wrap="square" rtlCol="0">
            <a:spAutoFit/>
          </a:bodyPr>
          <a:lstStyle/>
          <a:p>
            <a:pPr indent="457200">
              <a:lnSpc>
                <a:spcPct val="150000"/>
              </a:lnSpc>
            </a:pPr>
            <a:r>
              <a:rPr lang="zh-CN" altLang="en-US" sz="2400" b="1" dirty="0">
                <a:solidFill>
                  <a:srgbClr val="901C1C"/>
                </a:solidFill>
                <a:latin typeface="微软雅黑" panose="020B0503020204020204" pitchFamily="34" charset="-122"/>
                <a:ea typeface="微软雅黑" panose="020B0503020204020204" pitchFamily="34" charset="-122"/>
              </a:rPr>
              <a:t>第五条   </a:t>
            </a:r>
            <a:r>
              <a:rPr lang="zh-CN" altLang="en-US" sz="2400" dirty="0">
                <a:latin typeface="微软雅黑" panose="020B0503020204020204" pitchFamily="34" charset="-122"/>
                <a:ea typeface="微软雅黑" panose="020B0503020204020204" pitchFamily="34" charset="-122"/>
              </a:rPr>
              <a:t>校外单位借用学校场所举办讲座、研讨会、座谈会及论坛等活动，必须从严控制。如确需借用的，必须由有关管理部门初审，学校办公室审核，校长室审批。出借场所必须严格执行学校公用房管理的有关规定，对于违规使用场地或举办未经批准的活动的，要追究相关当事人责任。</a:t>
            </a:r>
            <a:endParaRPr lang="en-US" altLang="zh-CN"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83995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anim calcmode="lin" valueType="num">
                                      <p:cBhvr>
                                        <p:cTn id="8" dur="750" fill="hold"/>
                                        <p:tgtEl>
                                          <p:spTgt spid="14"/>
                                        </p:tgtEl>
                                        <p:attrNameLst>
                                          <p:attrName>ppt_x</p:attrName>
                                        </p:attrNameLst>
                                      </p:cBhvr>
                                      <p:tavLst>
                                        <p:tav tm="0">
                                          <p:val>
                                            <p:strVal val="#ppt_x"/>
                                          </p:val>
                                        </p:tav>
                                        <p:tav tm="100000">
                                          <p:val>
                                            <p:strVal val="#ppt_x"/>
                                          </p:val>
                                        </p:tav>
                                      </p:tavLst>
                                    </p:anim>
                                    <p:anim calcmode="lin" valueType="num">
                                      <p:cBhvr>
                                        <p:cTn id="9"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4">
            <a:extLst>
              <a:ext uri="{FF2B5EF4-FFF2-40B4-BE49-F238E27FC236}">
                <a16:creationId xmlns:a16="http://schemas.microsoft.com/office/drawing/2014/main" xmlns="" id="{89FE3CDD-BBB2-496A-A2D5-F78E48DFD955}"/>
              </a:ext>
            </a:extLst>
          </p:cNvPr>
          <p:cNvGrpSpPr>
            <a:grpSpLocks/>
          </p:cNvGrpSpPr>
          <p:nvPr/>
        </p:nvGrpSpPr>
        <p:grpSpPr bwMode="auto">
          <a:xfrm>
            <a:off x="-419100" y="192918"/>
            <a:ext cx="13028613" cy="956140"/>
            <a:chOff x="-419099" y="781050"/>
            <a:chExt cx="13030200" cy="5533603"/>
          </a:xfrm>
        </p:grpSpPr>
        <p:grpSp>
          <p:nvGrpSpPr>
            <p:cNvPr id="7" name="组合 25">
              <a:extLst>
                <a:ext uri="{FF2B5EF4-FFF2-40B4-BE49-F238E27FC236}">
                  <a16:creationId xmlns:a16="http://schemas.microsoft.com/office/drawing/2014/main" xmlns="" id="{29479B14-12A6-431C-87A0-A013267FB082}"/>
                </a:ext>
              </a:extLst>
            </p:cNvPr>
            <p:cNvGrpSpPr>
              <a:grpSpLocks/>
            </p:cNvGrpSpPr>
            <p:nvPr/>
          </p:nvGrpSpPr>
          <p:grpSpPr bwMode="auto">
            <a:xfrm>
              <a:off x="216007" y="790996"/>
              <a:ext cx="11759987" cy="5523657"/>
              <a:chOff x="1321226" y="781050"/>
              <a:chExt cx="8127575" cy="5523657"/>
            </a:xfrm>
          </p:grpSpPr>
          <p:pic>
            <p:nvPicPr>
              <p:cNvPr id="12" name="图片 37">
                <a:extLst>
                  <a:ext uri="{FF2B5EF4-FFF2-40B4-BE49-F238E27FC236}">
                    <a16:creationId xmlns:a16="http://schemas.microsoft.com/office/drawing/2014/main" xmlns="" id="{E493D75D-A583-42DC-A907-BBB6AA959E7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图片 38">
                <a:extLst>
                  <a:ext uri="{FF2B5EF4-FFF2-40B4-BE49-F238E27FC236}">
                    <a16:creationId xmlns:a16="http://schemas.microsoft.com/office/drawing/2014/main" xmlns="" id="{FE58ABC9-A605-4778-B516-600C9B187BAB}"/>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8" name="组合 27">
              <a:extLst>
                <a:ext uri="{FF2B5EF4-FFF2-40B4-BE49-F238E27FC236}">
                  <a16:creationId xmlns:a16="http://schemas.microsoft.com/office/drawing/2014/main" xmlns="" id="{5BA2DB53-B5C0-4C98-ABA5-EA41155E94E4}"/>
                </a:ext>
              </a:extLst>
            </p:cNvPr>
            <p:cNvGrpSpPr>
              <a:grpSpLocks/>
            </p:cNvGrpSpPr>
            <p:nvPr/>
          </p:nvGrpSpPr>
          <p:grpSpPr bwMode="auto">
            <a:xfrm>
              <a:off x="-419099" y="781050"/>
              <a:ext cx="13030200" cy="5523657"/>
              <a:chOff x="1321226" y="781050"/>
              <a:chExt cx="8127575" cy="5523657"/>
            </a:xfrm>
          </p:grpSpPr>
          <p:pic>
            <p:nvPicPr>
              <p:cNvPr id="10" name="图片 35">
                <a:extLst>
                  <a:ext uri="{FF2B5EF4-FFF2-40B4-BE49-F238E27FC236}">
                    <a16:creationId xmlns:a16="http://schemas.microsoft.com/office/drawing/2014/main" xmlns="" id="{E07DC5AC-0356-4883-87DD-C66CDC194C81}"/>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图片 36">
                <a:extLst>
                  <a:ext uri="{FF2B5EF4-FFF2-40B4-BE49-F238E27FC236}">
                    <a16:creationId xmlns:a16="http://schemas.microsoft.com/office/drawing/2014/main" xmlns="" id="{03C0AA51-9BE6-4BFD-94A1-B96070453AA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 name="矩形 8">
              <a:extLst>
                <a:ext uri="{FF2B5EF4-FFF2-40B4-BE49-F238E27FC236}">
                  <a16:creationId xmlns:a16="http://schemas.microsoft.com/office/drawing/2014/main" xmlns="" id="{10D18994-BA0B-4F37-8B82-CF441AEDBACD}"/>
                </a:ext>
              </a:extLst>
            </p:cNvPr>
            <p:cNvSpPr/>
            <p:nvPr/>
          </p:nvSpPr>
          <p:spPr>
            <a:xfrm>
              <a:off x="52" y="1594943"/>
              <a:ext cx="12191898" cy="3913901"/>
            </a:xfrm>
            <a:prstGeom prst="rect">
              <a:avLst/>
            </a:prstGeom>
            <a:gradFill>
              <a:gsLst>
                <a:gs pos="50000">
                  <a:schemeClr val="bg1">
                    <a:lumMod val="95000"/>
                  </a:schemeClr>
                </a:gs>
                <a:gs pos="65000">
                  <a:srgbClr val="E1E1E1">
                    <a:alpha val="64000"/>
                  </a:srgbClr>
                </a:gs>
                <a:gs pos="21000">
                  <a:schemeClr val="bg1"/>
                </a:gs>
                <a:gs pos="35000">
                  <a:schemeClr val="bg1">
                    <a:lumMod val="85000"/>
                    <a:alpha val="64000"/>
                  </a:schemeClr>
                </a:gs>
                <a:gs pos="21000">
                  <a:srgbClr val="F9F9F9"/>
                </a:gs>
                <a:gs pos="77000">
                  <a:srgbClr val="FAFAFA"/>
                </a:gs>
                <a:gs pos="8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grpSp>
      <p:sp>
        <p:nvSpPr>
          <p:cNvPr id="14" name="文本框 34">
            <a:extLst>
              <a:ext uri="{FF2B5EF4-FFF2-40B4-BE49-F238E27FC236}">
                <a16:creationId xmlns:a16="http://schemas.microsoft.com/office/drawing/2014/main" xmlns="" id="{A7FA9D16-316D-4504-BB8E-865D0479E86D}"/>
              </a:ext>
            </a:extLst>
          </p:cNvPr>
          <p:cNvSpPr txBox="1">
            <a:spLocks noChangeArrowheads="1"/>
          </p:cNvSpPr>
          <p:nvPr/>
        </p:nvSpPr>
        <p:spPr bwMode="auto">
          <a:xfrm>
            <a:off x="2358445" y="413129"/>
            <a:ext cx="747352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a:solidFill>
                  <a:srgbClr val="83212F"/>
                </a:solidFill>
                <a:latin typeface="微软雅黑" pitchFamily="34" charset="-122"/>
                <a:ea typeface="微软雅黑" pitchFamily="34" charset="-122"/>
              </a:rPr>
              <a:t>上海市曹杨中学校内政治思想类活动管理办法 </a:t>
            </a:r>
          </a:p>
        </p:txBody>
      </p:sp>
      <p:sp>
        <p:nvSpPr>
          <p:cNvPr id="3" name="矩形: 圆角 2">
            <a:extLst>
              <a:ext uri="{FF2B5EF4-FFF2-40B4-BE49-F238E27FC236}">
                <a16:creationId xmlns:a16="http://schemas.microsoft.com/office/drawing/2014/main" xmlns="" id="{66440958-F3D1-4AC3-A4B4-B17CD462EA70}"/>
              </a:ext>
            </a:extLst>
          </p:cNvPr>
          <p:cNvSpPr/>
          <p:nvPr/>
        </p:nvSpPr>
        <p:spPr>
          <a:xfrm>
            <a:off x="525741" y="1311078"/>
            <a:ext cx="11140517" cy="5213373"/>
          </a:xfrm>
          <a:prstGeom prst="roundRect">
            <a:avLst>
              <a:gd name="adj" fmla="val 3569"/>
            </a:avLst>
          </a:prstGeom>
          <a:noFill/>
          <a:ln w="28575">
            <a:solidFill>
              <a:srgbClr val="90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xmlns="" id="{81090E68-2646-463B-82CF-9D0DDC8860BE}"/>
              </a:ext>
            </a:extLst>
          </p:cNvPr>
          <p:cNvSpPr txBox="1"/>
          <p:nvPr/>
        </p:nvSpPr>
        <p:spPr>
          <a:xfrm>
            <a:off x="1125414" y="2602147"/>
            <a:ext cx="10030265" cy="2243050"/>
          </a:xfrm>
          <a:prstGeom prst="rect">
            <a:avLst/>
          </a:prstGeom>
          <a:noFill/>
        </p:spPr>
        <p:txBody>
          <a:bodyPr wrap="square" rtlCol="0">
            <a:spAutoFit/>
          </a:bodyPr>
          <a:lstStyle/>
          <a:p>
            <a:pPr indent="457200">
              <a:lnSpc>
                <a:spcPct val="150000"/>
              </a:lnSpc>
            </a:pPr>
            <a:r>
              <a:rPr lang="zh-CN" altLang="en-US" sz="2400" b="1" dirty="0">
                <a:solidFill>
                  <a:srgbClr val="901C1C"/>
                </a:solidFill>
                <a:latin typeface="微软雅黑" panose="020B0503020204020204" pitchFamily="34" charset="-122"/>
                <a:ea typeface="微软雅黑" panose="020B0503020204020204" pitchFamily="34" charset="-122"/>
              </a:rPr>
              <a:t>第六条   </a:t>
            </a:r>
            <a:r>
              <a:rPr lang="zh-CN" altLang="en-US" sz="2400" dirty="0">
                <a:latin typeface="微软雅黑" panose="020B0503020204020204" pitchFamily="34" charset="-122"/>
                <a:ea typeface="微软雅黑" panose="020B0503020204020204" pitchFamily="34" charset="-122"/>
              </a:rPr>
              <a:t>举办讲座、研讨会、座谈会及论坛等活动，应按规定提前五天提出申请。邀请境外人员参加的活动，应提前十五天提出申请。</a:t>
            </a:r>
          </a:p>
          <a:p>
            <a:pPr indent="457200">
              <a:lnSpc>
                <a:spcPct val="150000"/>
              </a:lnSpc>
            </a:pPr>
            <a:r>
              <a:rPr lang="zh-CN" altLang="en-US" sz="2400" dirty="0">
                <a:latin typeface="微软雅黑" panose="020B0503020204020204" pitchFamily="34" charset="-122"/>
                <a:ea typeface="微软雅黑" panose="020B0503020204020204" pitchFamily="34" charset="-122"/>
              </a:rPr>
              <a:t>党总支收到申请后，应当对申请材料进行认真审核。符合举办要求的，应当在</a:t>
            </a:r>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天内作出回复；不予批准的，应视情况向申请部门说明理由。</a:t>
            </a:r>
          </a:p>
        </p:txBody>
      </p:sp>
    </p:spTree>
    <p:extLst>
      <p:ext uri="{BB962C8B-B14F-4D97-AF65-F5344CB8AC3E}">
        <p14:creationId xmlns:p14="http://schemas.microsoft.com/office/powerpoint/2010/main" xmlns="" val="394569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anim calcmode="lin" valueType="num">
                                      <p:cBhvr>
                                        <p:cTn id="8" dur="750" fill="hold"/>
                                        <p:tgtEl>
                                          <p:spTgt spid="14"/>
                                        </p:tgtEl>
                                        <p:attrNameLst>
                                          <p:attrName>ppt_x</p:attrName>
                                        </p:attrNameLst>
                                      </p:cBhvr>
                                      <p:tavLst>
                                        <p:tav tm="0">
                                          <p:val>
                                            <p:strVal val="#ppt_x"/>
                                          </p:val>
                                        </p:tav>
                                        <p:tav tm="100000">
                                          <p:val>
                                            <p:strVal val="#ppt_x"/>
                                          </p:val>
                                        </p:tav>
                                      </p:tavLst>
                                    </p:anim>
                                    <p:anim calcmode="lin" valueType="num">
                                      <p:cBhvr>
                                        <p:cTn id="9"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4">
            <a:extLst>
              <a:ext uri="{FF2B5EF4-FFF2-40B4-BE49-F238E27FC236}">
                <a16:creationId xmlns:a16="http://schemas.microsoft.com/office/drawing/2014/main" xmlns="" id="{89FE3CDD-BBB2-496A-A2D5-F78E48DFD955}"/>
              </a:ext>
            </a:extLst>
          </p:cNvPr>
          <p:cNvGrpSpPr>
            <a:grpSpLocks/>
          </p:cNvGrpSpPr>
          <p:nvPr/>
        </p:nvGrpSpPr>
        <p:grpSpPr bwMode="auto">
          <a:xfrm>
            <a:off x="-419100" y="192918"/>
            <a:ext cx="13028613" cy="956140"/>
            <a:chOff x="-419099" y="781050"/>
            <a:chExt cx="13030200" cy="5533603"/>
          </a:xfrm>
        </p:grpSpPr>
        <p:grpSp>
          <p:nvGrpSpPr>
            <p:cNvPr id="7" name="组合 25">
              <a:extLst>
                <a:ext uri="{FF2B5EF4-FFF2-40B4-BE49-F238E27FC236}">
                  <a16:creationId xmlns:a16="http://schemas.microsoft.com/office/drawing/2014/main" xmlns="" id="{29479B14-12A6-431C-87A0-A013267FB082}"/>
                </a:ext>
              </a:extLst>
            </p:cNvPr>
            <p:cNvGrpSpPr>
              <a:grpSpLocks/>
            </p:cNvGrpSpPr>
            <p:nvPr/>
          </p:nvGrpSpPr>
          <p:grpSpPr bwMode="auto">
            <a:xfrm>
              <a:off x="216007" y="790996"/>
              <a:ext cx="11759987" cy="5523657"/>
              <a:chOff x="1321226" y="781050"/>
              <a:chExt cx="8127575" cy="5523657"/>
            </a:xfrm>
          </p:grpSpPr>
          <p:pic>
            <p:nvPicPr>
              <p:cNvPr id="12" name="图片 37">
                <a:extLst>
                  <a:ext uri="{FF2B5EF4-FFF2-40B4-BE49-F238E27FC236}">
                    <a16:creationId xmlns:a16="http://schemas.microsoft.com/office/drawing/2014/main" xmlns="" id="{E493D75D-A583-42DC-A907-BBB6AA959E7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图片 38">
                <a:extLst>
                  <a:ext uri="{FF2B5EF4-FFF2-40B4-BE49-F238E27FC236}">
                    <a16:creationId xmlns:a16="http://schemas.microsoft.com/office/drawing/2014/main" xmlns="" id="{FE58ABC9-A605-4778-B516-600C9B187BAB}"/>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8" name="组合 27">
              <a:extLst>
                <a:ext uri="{FF2B5EF4-FFF2-40B4-BE49-F238E27FC236}">
                  <a16:creationId xmlns:a16="http://schemas.microsoft.com/office/drawing/2014/main" xmlns="" id="{5BA2DB53-B5C0-4C98-ABA5-EA41155E94E4}"/>
                </a:ext>
              </a:extLst>
            </p:cNvPr>
            <p:cNvGrpSpPr>
              <a:grpSpLocks/>
            </p:cNvGrpSpPr>
            <p:nvPr/>
          </p:nvGrpSpPr>
          <p:grpSpPr bwMode="auto">
            <a:xfrm>
              <a:off x="-419099" y="781050"/>
              <a:ext cx="13030200" cy="5523657"/>
              <a:chOff x="1321226" y="781050"/>
              <a:chExt cx="8127575" cy="5523657"/>
            </a:xfrm>
          </p:grpSpPr>
          <p:pic>
            <p:nvPicPr>
              <p:cNvPr id="10" name="图片 35">
                <a:extLst>
                  <a:ext uri="{FF2B5EF4-FFF2-40B4-BE49-F238E27FC236}">
                    <a16:creationId xmlns:a16="http://schemas.microsoft.com/office/drawing/2014/main" xmlns="" id="{E07DC5AC-0356-4883-87DD-C66CDC194C81}"/>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图片 36">
                <a:extLst>
                  <a:ext uri="{FF2B5EF4-FFF2-40B4-BE49-F238E27FC236}">
                    <a16:creationId xmlns:a16="http://schemas.microsoft.com/office/drawing/2014/main" xmlns="" id="{03C0AA51-9BE6-4BFD-94A1-B96070453AA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 name="矩形 8">
              <a:extLst>
                <a:ext uri="{FF2B5EF4-FFF2-40B4-BE49-F238E27FC236}">
                  <a16:creationId xmlns:a16="http://schemas.microsoft.com/office/drawing/2014/main" xmlns="" id="{10D18994-BA0B-4F37-8B82-CF441AEDBACD}"/>
                </a:ext>
              </a:extLst>
            </p:cNvPr>
            <p:cNvSpPr/>
            <p:nvPr/>
          </p:nvSpPr>
          <p:spPr>
            <a:xfrm>
              <a:off x="52" y="1594943"/>
              <a:ext cx="12191898" cy="3913901"/>
            </a:xfrm>
            <a:prstGeom prst="rect">
              <a:avLst/>
            </a:prstGeom>
            <a:gradFill>
              <a:gsLst>
                <a:gs pos="50000">
                  <a:schemeClr val="bg1">
                    <a:lumMod val="95000"/>
                  </a:schemeClr>
                </a:gs>
                <a:gs pos="65000">
                  <a:srgbClr val="E1E1E1">
                    <a:alpha val="64000"/>
                  </a:srgbClr>
                </a:gs>
                <a:gs pos="21000">
                  <a:schemeClr val="bg1"/>
                </a:gs>
                <a:gs pos="35000">
                  <a:schemeClr val="bg1">
                    <a:lumMod val="85000"/>
                    <a:alpha val="64000"/>
                  </a:schemeClr>
                </a:gs>
                <a:gs pos="21000">
                  <a:srgbClr val="F9F9F9"/>
                </a:gs>
                <a:gs pos="77000">
                  <a:srgbClr val="FAFAFA"/>
                </a:gs>
                <a:gs pos="8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grpSp>
      <p:sp>
        <p:nvSpPr>
          <p:cNvPr id="14" name="文本框 34">
            <a:extLst>
              <a:ext uri="{FF2B5EF4-FFF2-40B4-BE49-F238E27FC236}">
                <a16:creationId xmlns:a16="http://schemas.microsoft.com/office/drawing/2014/main" xmlns="" id="{A7FA9D16-316D-4504-BB8E-865D0479E86D}"/>
              </a:ext>
            </a:extLst>
          </p:cNvPr>
          <p:cNvSpPr txBox="1">
            <a:spLocks noChangeArrowheads="1"/>
          </p:cNvSpPr>
          <p:nvPr/>
        </p:nvSpPr>
        <p:spPr bwMode="auto">
          <a:xfrm>
            <a:off x="2358445" y="413129"/>
            <a:ext cx="747352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a:solidFill>
                  <a:srgbClr val="83212F"/>
                </a:solidFill>
                <a:latin typeface="微软雅黑" pitchFamily="34" charset="-122"/>
                <a:ea typeface="微软雅黑" pitchFamily="34" charset="-122"/>
              </a:rPr>
              <a:t>上海市曹杨中学校内政治思想类活动管理办法 </a:t>
            </a:r>
          </a:p>
        </p:txBody>
      </p:sp>
      <p:sp>
        <p:nvSpPr>
          <p:cNvPr id="3" name="矩形: 圆角 2">
            <a:extLst>
              <a:ext uri="{FF2B5EF4-FFF2-40B4-BE49-F238E27FC236}">
                <a16:creationId xmlns:a16="http://schemas.microsoft.com/office/drawing/2014/main" xmlns="" id="{66440958-F3D1-4AC3-A4B4-B17CD462EA70}"/>
              </a:ext>
            </a:extLst>
          </p:cNvPr>
          <p:cNvSpPr/>
          <p:nvPr/>
        </p:nvSpPr>
        <p:spPr>
          <a:xfrm>
            <a:off x="525741" y="1311078"/>
            <a:ext cx="11140517" cy="5213373"/>
          </a:xfrm>
          <a:prstGeom prst="roundRect">
            <a:avLst>
              <a:gd name="adj" fmla="val 3569"/>
            </a:avLst>
          </a:prstGeom>
          <a:noFill/>
          <a:ln w="28575">
            <a:solidFill>
              <a:srgbClr val="90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xmlns="" id="{81090E68-2646-463B-82CF-9D0DDC8860BE}"/>
              </a:ext>
            </a:extLst>
          </p:cNvPr>
          <p:cNvSpPr txBox="1"/>
          <p:nvPr/>
        </p:nvSpPr>
        <p:spPr>
          <a:xfrm>
            <a:off x="1125414" y="2602147"/>
            <a:ext cx="10030265" cy="2797048"/>
          </a:xfrm>
          <a:prstGeom prst="rect">
            <a:avLst/>
          </a:prstGeom>
          <a:noFill/>
        </p:spPr>
        <p:txBody>
          <a:bodyPr wrap="square" rtlCol="0">
            <a:spAutoFit/>
          </a:bodyPr>
          <a:lstStyle/>
          <a:p>
            <a:pPr indent="457200">
              <a:lnSpc>
                <a:spcPct val="150000"/>
              </a:lnSpc>
            </a:pPr>
            <a:r>
              <a:rPr lang="zh-CN" altLang="en-US" sz="2400" b="1" dirty="0">
                <a:solidFill>
                  <a:srgbClr val="901C1C"/>
                </a:solidFill>
                <a:latin typeface="微软雅黑" panose="020B0503020204020204" pitchFamily="34" charset="-122"/>
                <a:ea typeface="微软雅黑" panose="020B0503020204020204" pitchFamily="34" charset="-122"/>
              </a:rPr>
              <a:t>第七条   </a:t>
            </a:r>
            <a:r>
              <a:rPr lang="zh-CN" altLang="en-US" sz="2400" dirty="0">
                <a:latin typeface="微软雅黑" panose="020B0503020204020204" pitchFamily="34" charset="-122"/>
                <a:ea typeface="微软雅黑" panose="020B0503020204020204" pitchFamily="34" charset="-122"/>
              </a:rPr>
              <a:t>举办讲座、研讨会、座谈会及论坛等活动，应对活动的相关背景、参与人员的思想政治倾向、报告或发言的主要内容等进行严格审查，严防别有用心的人在校园内传播错误思想和有害言论。在活动过程中发现参与人员的报告、发言内容等有政治性错误的，举办部门应当及时制止，并尽快消除影响；情节严重的，应向党总支提交书面报告并说明情况。</a:t>
            </a:r>
          </a:p>
        </p:txBody>
      </p:sp>
    </p:spTree>
    <p:extLst>
      <p:ext uri="{BB962C8B-B14F-4D97-AF65-F5344CB8AC3E}">
        <p14:creationId xmlns:p14="http://schemas.microsoft.com/office/powerpoint/2010/main" xmlns="" val="313811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anim calcmode="lin" valueType="num">
                                      <p:cBhvr>
                                        <p:cTn id="8" dur="750" fill="hold"/>
                                        <p:tgtEl>
                                          <p:spTgt spid="14"/>
                                        </p:tgtEl>
                                        <p:attrNameLst>
                                          <p:attrName>ppt_x</p:attrName>
                                        </p:attrNameLst>
                                      </p:cBhvr>
                                      <p:tavLst>
                                        <p:tav tm="0">
                                          <p:val>
                                            <p:strVal val="#ppt_x"/>
                                          </p:val>
                                        </p:tav>
                                        <p:tav tm="100000">
                                          <p:val>
                                            <p:strVal val="#ppt_x"/>
                                          </p:val>
                                        </p:tav>
                                      </p:tavLst>
                                    </p:anim>
                                    <p:anim calcmode="lin" valueType="num">
                                      <p:cBhvr>
                                        <p:cTn id="9"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4">
            <a:extLst>
              <a:ext uri="{FF2B5EF4-FFF2-40B4-BE49-F238E27FC236}">
                <a16:creationId xmlns:a16="http://schemas.microsoft.com/office/drawing/2014/main" xmlns="" id="{89FE3CDD-BBB2-496A-A2D5-F78E48DFD955}"/>
              </a:ext>
            </a:extLst>
          </p:cNvPr>
          <p:cNvGrpSpPr>
            <a:grpSpLocks/>
          </p:cNvGrpSpPr>
          <p:nvPr/>
        </p:nvGrpSpPr>
        <p:grpSpPr bwMode="auto">
          <a:xfrm>
            <a:off x="412955" y="222414"/>
            <a:ext cx="11385755" cy="956140"/>
            <a:chOff x="-419099" y="781050"/>
            <a:chExt cx="13030200" cy="5533603"/>
          </a:xfrm>
        </p:grpSpPr>
        <p:grpSp>
          <p:nvGrpSpPr>
            <p:cNvPr id="7" name="组合 25">
              <a:extLst>
                <a:ext uri="{FF2B5EF4-FFF2-40B4-BE49-F238E27FC236}">
                  <a16:creationId xmlns:a16="http://schemas.microsoft.com/office/drawing/2014/main" xmlns="" id="{29479B14-12A6-431C-87A0-A013267FB082}"/>
                </a:ext>
              </a:extLst>
            </p:cNvPr>
            <p:cNvGrpSpPr>
              <a:grpSpLocks/>
            </p:cNvGrpSpPr>
            <p:nvPr/>
          </p:nvGrpSpPr>
          <p:grpSpPr bwMode="auto">
            <a:xfrm>
              <a:off x="216007" y="790996"/>
              <a:ext cx="11759987" cy="5523657"/>
              <a:chOff x="1321226" y="781050"/>
              <a:chExt cx="8127575" cy="5523657"/>
            </a:xfrm>
          </p:grpSpPr>
          <p:pic>
            <p:nvPicPr>
              <p:cNvPr id="12" name="图片 37">
                <a:extLst>
                  <a:ext uri="{FF2B5EF4-FFF2-40B4-BE49-F238E27FC236}">
                    <a16:creationId xmlns:a16="http://schemas.microsoft.com/office/drawing/2014/main" xmlns="" id="{E493D75D-A583-42DC-A907-BBB6AA959E7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图片 38">
                <a:extLst>
                  <a:ext uri="{FF2B5EF4-FFF2-40B4-BE49-F238E27FC236}">
                    <a16:creationId xmlns:a16="http://schemas.microsoft.com/office/drawing/2014/main" xmlns="" id="{FE58ABC9-A605-4778-B516-600C9B187BAB}"/>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8" name="组合 27">
              <a:extLst>
                <a:ext uri="{FF2B5EF4-FFF2-40B4-BE49-F238E27FC236}">
                  <a16:creationId xmlns:a16="http://schemas.microsoft.com/office/drawing/2014/main" xmlns="" id="{5BA2DB53-B5C0-4C98-ABA5-EA41155E94E4}"/>
                </a:ext>
              </a:extLst>
            </p:cNvPr>
            <p:cNvGrpSpPr>
              <a:grpSpLocks/>
            </p:cNvGrpSpPr>
            <p:nvPr/>
          </p:nvGrpSpPr>
          <p:grpSpPr bwMode="auto">
            <a:xfrm>
              <a:off x="-419099" y="781050"/>
              <a:ext cx="13030200" cy="5523657"/>
              <a:chOff x="1321226" y="781050"/>
              <a:chExt cx="8127575" cy="5523657"/>
            </a:xfrm>
          </p:grpSpPr>
          <p:pic>
            <p:nvPicPr>
              <p:cNvPr id="10" name="图片 35">
                <a:extLst>
                  <a:ext uri="{FF2B5EF4-FFF2-40B4-BE49-F238E27FC236}">
                    <a16:creationId xmlns:a16="http://schemas.microsoft.com/office/drawing/2014/main" xmlns="" id="{E07DC5AC-0356-4883-87DD-C66CDC194C81}"/>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图片 36">
                <a:extLst>
                  <a:ext uri="{FF2B5EF4-FFF2-40B4-BE49-F238E27FC236}">
                    <a16:creationId xmlns:a16="http://schemas.microsoft.com/office/drawing/2014/main" xmlns="" id="{03C0AA51-9BE6-4BFD-94A1-B96070453AA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 name="矩形 8">
              <a:extLst>
                <a:ext uri="{FF2B5EF4-FFF2-40B4-BE49-F238E27FC236}">
                  <a16:creationId xmlns:a16="http://schemas.microsoft.com/office/drawing/2014/main" xmlns="" id="{10D18994-BA0B-4F37-8B82-CF441AEDBACD}"/>
                </a:ext>
              </a:extLst>
            </p:cNvPr>
            <p:cNvSpPr/>
            <p:nvPr/>
          </p:nvSpPr>
          <p:spPr>
            <a:xfrm>
              <a:off x="52" y="1594943"/>
              <a:ext cx="11784003" cy="3913901"/>
            </a:xfrm>
            <a:prstGeom prst="rect">
              <a:avLst/>
            </a:prstGeom>
            <a:gradFill>
              <a:gsLst>
                <a:gs pos="50000">
                  <a:schemeClr val="bg1">
                    <a:lumMod val="95000"/>
                  </a:schemeClr>
                </a:gs>
                <a:gs pos="65000">
                  <a:srgbClr val="E1E1E1">
                    <a:alpha val="64000"/>
                  </a:srgbClr>
                </a:gs>
                <a:gs pos="21000">
                  <a:schemeClr val="bg1"/>
                </a:gs>
                <a:gs pos="35000">
                  <a:schemeClr val="bg1">
                    <a:lumMod val="85000"/>
                    <a:alpha val="64000"/>
                  </a:schemeClr>
                </a:gs>
                <a:gs pos="21000">
                  <a:srgbClr val="F9F9F9"/>
                </a:gs>
                <a:gs pos="77000">
                  <a:srgbClr val="FAFAFA"/>
                </a:gs>
                <a:gs pos="8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grpSp>
      <p:sp>
        <p:nvSpPr>
          <p:cNvPr id="14" name="文本框 34">
            <a:extLst>
              <a:ext uri="{FF2B5EF4-FFF2-40B4-BE49-F238E27FC236}">
                <a16:creationId xmlns:a16="http://schemas.microsoft.com/office/drawing/2014/main" xmlns="" id="{A7FA9D16-316D-4504-BB8E-865D0479E86D}"/>
              </a:ext>
            </a:extLst>
          </p:cNvPr>
          <p:cNvSpPr txBox="1">
            <a:spLocks noChangeArrowheads="1"/>
          </p:cNvSpPr>
          <p:nvPr/>
        </p:nvSpPr>
        <p:spPr bwMode="auto">
          <a:xfrm>
            <a:off x="781665" y="413129"/>
            <a:ext cx="1061242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a:solidFill>
                  <a:srgbClr val="83212F"/>
                </a:solidFill>
                <a:latin typeface="微软雅黑" pitchFamily="34" charset="-122"/>
                <a:ea typeface="微软雅黑" pitchFamily="34" charset="-122"/>
              </a:rPr>
              <a:t>上海市曹杨中学落实党组织意识形态工作</a:t>
            </a:r>
            <a:r>
              <a:rPr lang="zh-CN" altLang="en-US" sz="2800" b="1" dirty="0" smtClean="0">
                <a:solidFill>
                  <a:srgbClr val="83212F"/>
                </a:solidFill>
                <a:latin typeface="微软雅黑" pitchFamily="34" charset="-122"/>
                <a:ea typeface="微软雅黑" pitchFamily="34" charset="-122"/>
              </a:rPr>
              <a:t>责任制</a:t>
            </a:r>
            <a:r>
              <a:rPr lang="zh-CN" altLang="en-US" sz="2800" b="1" dirty="0" smtClean="0">
                <a:solidFill>
                  <a:srgbClr val="83212F"/>
                </a:solidFill>
                <a:latin typeface="微软雅黑" pitchFamily="34" charset="-122"/>
                <a:ea typeface="微软雅黑" pitchFamily="34" charset="-122"/>
              </a:rPr>
              <a:t>实施方案</a:t>
            </a:r>
            <a:endParaRPr lang="zh-CN" altLang="en-US" sz="2800" b="1" dirty="0">
              <a:solidFill>
                <a:srgbClr val="83212F"/>
              </a:solidFill>
              <a:latin typeface="微软雅黑" pitchFamily="34" charset="-122"/>
              <a:ea typeface="微软雅黑" pitchFamily="34" charset="-122"/>
            </a:endParaRPr>
          </a:p>
        </p:txBody>
      </p:sp>
      <p:sp>
        <p:nvSpPr>
          <p:cNvPr id="3" name="矩形: 圆角 2">
            <a:extLst>
              <a:ext uri="{FF2B5EF4-FFF2-40B4-BE49-F238E27FC236}">
                <a16:creationId xmlns:a16="http://schemas.microsoft.com/office/drawing/2014/main" xmlns="" id="{66440958-F3D1-4AC3-A4B4-B17CD462EA70}"/>
              </a:ext>
            </a:extLst>
          </p:cNvPr>
          <p:cNvSpPr/>
          <p:nvPr/>
        </p:nvSpPr>
        <p:spPr>
          <a:xfrm>
            <a:off x="525741" y="1311078"/>
            <a:ext cx="11140517" cy="5213373"/>
          </a:xfrm>
          <a:prstGeom prst="roundRect">
            <a:avLst>
              <a:gd name="adj" fmla="val 3569"/>
            </a:avLst>
          </a:prstGeom>
          <a:noFill/>
          <a:ln w="28575">
            <a:solidFill>
              <a:srgbClr val="90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xmlns="" id="{81090E68-2646-463B-82CF-9D0DDC8860BE}"/>
              </a:ext>
            </a:extLst>
          </p:cNvPr>
          <p:cNvSpPr txBox="1"/>
          <p:nvPr/>
        </p:nvSpPr>
        <p:spPr>
          <a:xfrm>
            <a:off x="1666568" y="1965242"/>
            <a:ext cx="8834284" cy="3970318"/>
          </a:xfrm>
          <a:prstGeom prst="rect">
            <a:avLst/>
          </a:prstGeom>
          <a:noFill/>
        </p:spPr>
        <p:txBody>
          <a:bodyPr wrap="square" rtlCol="0">
            <a:spAutoFit/>
          </a:bodyPr>
          <a:lstStyle/>
          <a:p>
            <a:pPr indent="457200">
              <a:lnSpc>
                <a:spcPct val="150000"/>
              </a:lnSpc>
            </a:pPr>
            <a:r>
              <a:rPr lang="zh-CN" altLang="en-US" sz="2400" dirty="0">
                <a:solidFill>
                  <a:sysClr val="windowText" lastClr="000000"/>
                </a:solidFill>
                <a:latin typeface="微软雅黑" panose="020B0503020204020204" pitchFamily="34" charset="-122"/>
                <a:ea typeface="微软雅黑" panose="020B0503020204020204" pitchFamily="34" charset="-122"/>
              </a:rPr>
              <a:t>  为进一步加强和改进意识形态工作，落实党管意识形态原则，牢牢掌握意识形态工作的领导权主动权，根据中共中央关于</a:t>
            </a:r>
            <a:r>
              <a:rPr lang="en-US" altLang="zh-CN" sz="2400" dirty="0">
                <a:solidFill>
                  <a:sysClr val="windowText" lastClr="000000"/>
                </a:solidFill>
                <a:latin typeface="微软雅黑" panose="020B0503020204020204" pitchFamily="34" charset="-122"/>
                <a:ea typeface="微软雅黑" panose="020B0503020204020204" pitchFamily="34" charset="-122"/>
              </a:rPr>
              <a:t>《</a:t>
            </a:r>
            <a:r>
              <a:rPr lang="zh-CN" altLang="en-US" sz="2400" dirty="0">
                <a:solidFill>
                  <a:sysClr val="windowText" lastClr="000000"/>
                </a:solidFill>
                <a:latin typeface="微软雅黑" panose="020B0503020204020204" pitchFamily="34" charset="-122"/>
                <a:ea typeface="微软雅黑" panose="020B0503020204020204" pitchFamily="34" charset="-122"/>
              </a:rPr>
              <a:t>党委（党组）意识形态工作责任制实施办法</a:t>
            </a:r>
            <a:r>
              <a:rPr lang="en-US" altLang="zh-CN" sz="2400" dirty="0">
                <a:solidFill>
                  <a:sysClr val="windowText" lastClr="000000"/>
                </a:solidFill>
                <a:latin typeface="微软雅黑" panose="020B0503020204020204" pitchFamily="34" charset="-122"/>
                <a:ea typeface="微软雅黑" panose="020B0503020204020204" pitchFamily="34" charset="-122"/>
              </a:rPr>
              <a:t>》</a:t>
            </a:r>
            <a:r>
              <a:rPr lang="zh-CN" altLang="en-US" sz="2400" dirty="0">
                <a:solidFill>
                  <a:sysClr val="windowText" lastClr="000000"/>
                </a:solidFill>
                <a:latin typeface="微软雅黑" panose="020B0503020204020204" pitchFamily="34" charset="-122"/>
                <a:ea typeface="微软雅黑" panose="020B0503020204020204" pitchFamily="34" charset="-122"/>
              </a:rPr>
              <a:t>、上海市委关于</a:t>
            </a:r>
            <a:r>
              <a:rPr lang="en-US" altLang="zh-CN" sz="2400" dirty="0">
                <a:solidFill>
                  <a:sysClr val="windowText" lastClr="000000"/>
                </a:solidFill>
                <a:latin typeface="微软雅黑" panose="020B0503020204020204" pitchFamily="34" charset="-122"/>
                <a:ea typeface="微软雅黑" panose="020B0503020204020204" pitchFamily="34" charset="-122"/>
              </a:rPr>
              <a:t>《</a:t>
            </a:r>
            <a:r>
              <a:rPr lang="zh-CN" altLang="en-US" sz="2400" dirty="0">
                <a:solidFill>
                  <a:sysClr val="windowText" lastClr="000000"/>
                </a:solidFill>
                <a:latin typeface="微软雅黑" panose="020B0503020204020204" pitchFamily="34" charset="-122"/>
                <a:ea typeface="微软雅黑" panose="020B0503020204020204" pitchFamily="34" charset="-122"/>
              </a:rPr>
              <a:t>上海市</a:t>
            </a:r>
            <a:r>
              <a:rPr lang="zh-CN" altLang="en-US" sz="2400" dirty="0" smtClean="0">
                <a:solidFill>
                  <a:sysClr val="windowText" lastClr="000000"/>
                </a:solidFill>
                <a:latin typeface="微软雅黑" panose="020B0503020204020204" pitchFamily="34" charset="-122"/>
                <a:ea typeface="微软雅黑" panose="020B0503020204020204" pitchFamily="34" charset="-122"/>
              </a:rPr>
              <a:t>各级党委</a:t>
            </a:r>
            <a:r>
              <a:rPr lang="zh-CN" altLang="en-US" sz="2400" dirty="0" smtClean="0">
                <a:solidFill>
                  <a:sysClr val="windowText" lastClr="000000"/>
                </a:solidFill>
                <a:latin typeface="微软雅黑" panose="020B0503020204020204" pitchFamily="34" charset="-122"/>
                <a:ea typeface="微软雅黑" panose="020B0503020204020204" pitchFamily="34" charset="-122"/>
              </a:rPr>
              <a:t>（</a:t>
            </a:r>
            <a:r>
              <a:rPr lang="zh-CN" altLang="en-US" sz="2400" dirty="0" smtClean="0">
                <a:solidFill>
                  <a:sysClr val="windowText" lastClr="000000"/>
                </a:solidFill>
                <a:latin typeface="微软雅黑" panose="020B0503020204020204" pitchFamily="34" charset="-122"/>
                <a:ea typeface="微软雅黑" panose="020B0503020204020204" pitchFamily="34" charset="-122"/>
              </a:rPr>
              <a:t>党组</a:t>
            </a:r>
            <a:r>
              <a:rPr lang="zh-CN" altLang="en-US" sz="2400" dirty="0" smtClean="0">
                <a:solidFill>
                  <a:sysClr val="windowText" lastClr="000000"/>
                </a:solidFill>
                <a:latin typeface="微软雅黑" panose="020B0503020204020204" pitchFamily="34" charset="-122"/>
                <a:ea typeface="微软雅黑" panose="020B0503020204020204" pitchFamily="34" charset="-122"/>
              </a:rPr>
              <a:t>）</a:t>
            </a:r>
            <a:r>
              <a:rPr lang="zh-CN" altLang="en-US" sz="2400" dirty="0" smtClean="0">
                <a:solidFill>
                  <a:sysClr val="windowText" lastClr="000000"/>
                </a:solidFill>
                <a:latin typeface="微软雅黑" panose="020B0503020204020204" pitchFamily="34" charset="-122"/>
                <a:ea typeface="微软雅黑" panose="020B0503020204020204" pitchFamily="34" charset="-122"/>
              </a:rPr>
              <a:t>意识形态</a:t>
            </a:r>
            <a:r>
              <a:rPr lang="zh-CN" altLang="en-US" sz="2400" dirty="0">
                <a:solidFill>
                  <a:sysClr val="windowText" lastClr="000000"/>
                </a:solidFill>
                <a:latin typeface="微软雅黑" panose="020B0503020204020204" pitchFamily="34" charset="-122"/>
                <a:ea typeface="微软雅黑" panose="020B0503020204020204" pitchFamily="34" charset="-122"/>
              </a:rPr>
              <a:t>工作责任制实施细则</a:t>
            </a:r>
            <a:r>
              <a:rPr lang="en-US" altLang="zh-CN" sz="2400" dirty="0">
                <a:solidFill>
                  <a:sysClr val="windowText" lastClr="000000"/>
                </a:solidFill>
                <a:latin typeface="微软雅黑" panose="020B0503020204020204" pitchFamily="34" charset="-122"/>
                <a:ea typeface="微软雅黑" panose="020B0503020204020204" pitchFamily="34" charset="-122"/>
              </a:rPr>
              <a:t>》</a:t>
            </a:r>
            <a:r>
              <a:rPr lang="zh-CN" altLang="en-US" sz="2400" dirty="0">
                <a:solidFill>
                  <a:sysClr val="windowText" lastClr="000000"/>
                </a:solidFill>
                <a:latin typeface="微软雅黑" panose="020B0503020204020204" pitchFamily="34" charset="-122"/>
                <a:ea typeface="微软雅黑" panose="020B0503020204020204" pitchFamily="34" charset="-122"/>
              </a:rPr>
              <a:t>、普陀区委关于</a:t>
            </a:r>
            <a:r>
              <a:rPr lang="en-US" altLang="zh-CN" sz="2400" dirty="0">
                <a:solidFill>
                  <a:sysClr val="windowText" lastClr="000000"/>
                </a:solidFill>
                <a:latin typeface="微软雅黑" panose="020B0503020204020204" pitchFamily="34" charset="-122"/>
                <a:ea typeface="微软雅黑" panose="020B0503020204020204" pitchFamily="34" charset="-122"/>
              </a:rPr>
              <a:t>《</a:t>
            </a:r>
            <a:r>
              <a:rPr lang="zh-CN" altLang="en-US" sz="2400" dirty="0">
                <a:solidFill>
                  <a:sysClr val="windowText" lastClr="000000"/>
                </a:solidFill>
                <a:latin typeface="微软雅黑" panose="020B0503020204020204" pitchFamily="34" charset="-122"/>
                <a:ea typeface="微软雅黑" panose="020B0503020204020204" pitchFamily="34" charset="-122"/>
              </a:rPr>
              <a:t>普陀区加强党委（党组）意识形态工作责任制的实施意见</a:t>
            </a:r>
            <a:r>
              <a:rPr lang="en-US" altLang="zh-CN" sz="2400" dirty="0">
                <a:solidFill>
                  <a:sysClr val="windowText" lastClr="000000"/>
                </a:solidFill>
                <a:latin typeface="微软雅黑" panose="020B0503020204020204" pitchFamily="34" charset="-122"/>
                <a:ea typeface="微软雅黑" panose="020B0503020204020204" pitchFamily="34" charset="-122"/>
              </a:rPr>
              <a:t>》</a:t>
            </a:r>
            <a:r>
              <a:rPr lang="zh-CN" altLang="en-US" sz="2400" dirty="0">
                <a:solidFill>
                  <a:sysClr val="windowText" lastClr="000000"/>
                </a:solidFill>
                <a:latin typeface="微软雅黑" panose="020B0503020204020204" pitchFamily="34" charset="-122"/>
                <a:ea typeface="微软雅黑" panose="020B0503020204020204" pitchFamily="34" charset="-122"/>
              </a:rPr>
              <a:t>和</a:t>
            </a:r>
            <a:r>
              <a:rPr lang="en-US" altLang="zh-CN" sz="2400" dirty="0">
                <a:solidFill>
                  <a:sysClr val="windowText" lastClr="000000"/>
                </a:solidFill>
                <a:latin typeface="微软雅黑" panose="020B0503020204020204" pitchFamily="34" charset="-122"/>
                <a:ea typeface="微软雅黑" panose="020B0503020204020204" pitchFamily="34" charset="-122"/>
              </a:rPr>
              <a:t>《</a:t>
            </a:r>
            <a:r>
              <a:rPr lang="zh-CN" altLang="en-US" sz="2400" dirty="0">
                <a:solidFill>
                  <a:sysClr val="windowText" lastClr="000000"/>
                </a:solidFill>
                <a:latin typeface="微软雅黑" panose="020B0503020204020204" pitchFamily="34" charset="-122"/>
                <a:ea typeface="微软雅黑" panose="020B0503020204020204" pitchFamily="34" charset="-122"/>
              </a:rPr>
              <a:t>普陀区教育系统落实党组织意识形态工作责任制实施方案</a:t>
            </a:r>
            <a:r>
              <a:rPr lang="en-US" altLang="zh-CN" sz="2400" dirty="0">
                <a:solidFill>
                  <a:sysClr val="windowText" lastClr="000000"/>
                </a:solidFill>
                <a:latin typeface="微软雅黑" panose="020B0503020204020204" pitchFamily="34" charset="-122"/>
                <a:ea typeface="微软雅黑" panose="020B0503020204020204" pitchFamily="34" charset="-122"/>
              </a:rPr>
              <a:t>》</a:t>
            </a:r>
            <a:r>
              <a:rPr lang="zh-CN" altLang="en-US" sz="2400" dirty="0">
                <a:solidFill>
                  <a:sysClr val="windowText" lastClr="000000"/>
                </a:solidFill>
                <a:latin typeface="微软雅黑" panose="020B0503020204020204" pitchFamily="34" charset="-122"/>
                <a:ea typeface="微软雅黑" panose="020B0503020204020204" pitchFamily="34" charset="-122"/>
              </a:rPr>
              <a:t>相关要求，结合本校实际，特制定本实施方案。</a:t>
            </a:r>
          </a:p>
        </p:txBody>
      </p:sp>
    </p:spTree>
    <p:extLst>
      <p:ext uri="{BB962C8B-B14F-4D97-AF65-F5344CB8AC3E}">
        <p14:creationId xmlns:p14="http://schemas.microsoft.com/office/powerpoint/2010/main" xmlns="" val="368133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anim calcmode="lin" valueType="num">
                                      <p:cBhvr>
                                        <p:cTn id="8" dur="750" fill="hold"/>
                                        <p:tgtEl>
                                          <p:spTgt spid="14"/>
                                        </p:tgtEl>
                                        <p:attrNameLst>
                                          <p:attrName>ppt_x</p:attrName>
                                        </p:attrNameLst>
                                      </p:cBhvr>
                                      <p:tavLst>
                                        <p:tav tm="0">
                                          <p:val>
                                            <p:strVal val="#ppt_x"/>
                                          </p:val>
                                        </p:tav>
                                        <p:tav tm="100000">
                                          <p:val>
                                            <p:strVal val="#ppt_x"/>
                                          </p:val>
                                        </p:tav>
                                      </p:tavLst>
                                    </p:anim>
                                    <p:anim calcmode="lin" valueType="num">
                                      <p:cBhvr>
                                        <p:cTn id="9"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4">
            <a:extLst>
              <a:ext uri="{FF2B5EF4-FFF2-40B4-BE49-F238E27FC236}">
                <a16:creationId xmlns:a16="http://schemas.microsoft.com/office/drawing/2014/main" xmlns="" id="{89FE3CDD-BBB2-496A-A2D5-F78E48DFD955}"/>
              </a:ext>
            </a:extLst>
          </p:cNvPr>
          <p:cNvGrpSpPr>
            <a:grpSpLocks/>
          </p:cNvGrpSpPr>
          <p:nvPr/>
        </p:nvGrpSpPr>
        <p:grpSpPr bwMode="auto">
          <a:xfrm>
            <a:off x="-419100" y="192918"/>
            <a:ext cx="13028613" cy="956140"/>
            <a:chOff x="-419099" y="781050"/>
            <a:chExt cx="13030200" cy="5533603"/>
          </a:xfrm>
        </p:grpSpPr>
        <p:grpSp>
          <p:nvGrpSpPr>
            <p:cNvPr id="7" name="组合 25">
              <a:extLst>
                <a:ext uri="{FF2B5EF4-FFF2-40B4-BE49-F238E27FC236}">
                  <a16:creationId xmlns:a16="http://schemas.microsoft.com/office/drawing/2014/main" xmlns="" id="{29479B14-12A6-431C-87A0-A013267FB082}"/>
                </a:ext>
              </a:extLst>
            </p:cNvPr>
            <p:cNvGrpSpPr>
              <a:grpSpLocks/>
            </p:cNvGrpSpPr>
            <p:nvPr/>
          </p:nvGrpSpPr>
          <p:grpSpPr bwMode="auto">
            <a:xfrm>
              <a:off x="216007" y="790996"/>
              <a:ext cx="11759987" cy="5523657"/>
              <a:chOff x="1321226" y="781050"/>
              <a:chExt cx="8127575" cy="5523657"/>
            </a:xfrm>
          </p:grpSpPr>
          <p:pic>
            <p:nvPicPr>
              <p:cNvPr id="12" name="图片 37">
                <a:extLst>
                  <a:ext uri="{FF2B5EF4-FFF2-40B4-BE49-F238E27FC236}">
                    <a16:creationId xmlns:a16="http://schemas.microsoft.com/office/drawing/2014/main" xmlns="" id="{E493D75D-A583-42DC-A907-BBB6AA959E7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图片 38">
                <a:extLst>
                  <a:ext uri="{FF2B5EF4-FFF2-40B4-BE49-F238E27FC236}">
                    <a16:creationId xmlns:a16="http://schemas.microsoft.com/office/drawing/2014/main" xmlns="" id="{FE58ABC9-A605-4778-B516-600C9B187BAB}"/>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8" name="组合 27">
              <a:extLst>
                <a:ext uri="{FF2B5EF4-FFF2-40B4-BE49-F238E27FC236}">
                  <a16:creationId xmlns:a16="http://schemas.microsoft.com/office/drawing/2014/main" xmlns="" id="{5BA2DB53-B5C0-4C98-ABA5-EA41155E94E4}"/>
                </a:ext>
              </a:extLst>
            </p:cNvPr>
            <p:cNvGrpSpPr>
              <a:grpSpLocks/>
            </p:cNvGrpSpPr>
            <p:nvPr/>
          </p:nvGrpSpPr>
          <p:grpSpPr bwMode="auto">
            <a:xfrm>
              <a:off x="-419099" y="781050"/>
              <a:ext cx="13030200" cy="5523657"/>
              <a:chOff x="1321226" y="781050"/>
              <a:chExt cx="8127575" cy="5523657"/>
            </a:xfrm>
          </p:grpSpPr>
          <p:pic>
            <p:nvPicPr>
              <p:cNvPr id="10" name="图片 35">
                <a:extLst>
                  <a:ext uri="{FF2B5EF4-FFF2-40B4-BE49-F238E27FC236}">
                    <a16:creationId xmlns:a16="http://schemas.microsoft.com/office/drawing/2014/main" xmlns="" id="{E07DC5AC-0356-4883-87DD-C66CDC194C81}"/>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图片 36">
                <a:extLst>
                  <a:ext uri="{FF2B5EF4-FFF2-40B4-BE49-F238E27FC236}">
                    <a16:creationId xmlns:a16="http://schemas.microsoft.com/office/drawing/2014/main" xmlns="" id="{03C0AA51-9BE6-4BFD-94A1-B96070453AA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 name="矩形 8">
              <a:extLst>
                <a:ext uri="{FF2B5EF4-FFF2-40B4-BE49-F238E27FC236}">
                  <a16:creationId xmlns:a16="http://schemas.microsoft.com/office/drawing/2014/main" xmlns="" id="{10D18994-BA0B-4F37-8B82-CF441AEDBACD}"/>
                </a:ext>
              </a:extLst>
            </p:cNvPr>
            <p:cNvSpPr/>
            <p:nvPr/>
          </p:nvSpPr>
          <p:spPr>
            <a:xfrm>
              <a:off x="52" y="1594943"/>
              <a:ext cx="12191898" cy="3913901"/>
            </a:xfrm>
            <a:prstGeom prst="rect">
              <a:avLst/>
            </a:prstGeom>
            <a:gradFill>
              <a:gsLst>
                <a:gs pos="50000">
                  <a:schemeClr val="bg1">
                    <a:lumMod val="95000"/>
                  </a:schemeClr>
                </a:gs>
                <a:gs pos="65000">
                  <a:srgbClr val="E1E1E1">
                    <a:alpha val="64000"/>
                  </a:srgbClr>
                </a:gs>
                <a:gs pos="21000">
                  <a:schemeClr val="bg1"/>
                </a:gs>
                <a:gs pos="35000">
                  <a:schemeClr val="bg1">
                    <a:lumMod val="85000"/>
                    <a:alpha val="64000"/>
                  </a:schemeClr>
                </a:gs>
                <a:gs pos="21000">
                  <a:srgbClr val="F9F9F9"/>
                </a:gs>
                <a:gs pos="77000">
                  <a:srgbClr val="FAFAFA"/>
                </a:gs>
                <a:gs pos="8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grpSp>
      <p:sp>
        <p:nvSpPr>
          <p:cNvPr id="14" name="文本框 34">
            <a:extLst>
              <a:ext uri="{FF2B5EF4-FFF2-40B4-BE49-F238E27FC236}">
                <a16:creationId xmlns:a16="http://schemas.microsoft.com/office/drawing/2014/main" xmlns="" id="{A7FA9D16-316D-4504-BB8E-865D0479E86D}"/>
              </a:ext>
            </a:extLst>
          </p:cNvPr>
          <p:cNvSpPr txBox="1">
            <a:spLocks noChangeArrowheads="1"/>
          </p:cNvSpPr>
          <p:nvPr/>
        </p:nvSpPr>
        <p:spPr bwMode="auto">
          <a:xfrm>
            <a:off x="2358445" y="413129"/>
            <a:ext cx="747352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a:solidFill>
                  <a:srgbClr val="83212F"/>
                </a:solidFill>
                <a:latin typeface="微软雅黑" pitchFamily="34" charset="-122"/>
                <a:ea typeface="微软雅黑" pitchFamily="34" charset="-122"/>
              </a:rPr>
              <a:t>上海市曹杨中学校内政治思想类活动管理办法 </a:t>
            </a:r>
          </a:p>
        </p:txBody>
      </p:sp>
      <p:sp>
        <p:nvSpPr>
          <p:cNvPr id="3" name="矩形: 圆角 2">
            <a:extLst>
              <a:ext uri="{FF2B5EF4-FFF2-40B4-BE49-F238E27FC236}">
                <a16:creationId xmlns:a16="http://schemas.microsoft.com/office/drawing/2014/main" xmlns="" id="{66440958-F3D1-4AC3-A4B4-B17CD462EA70}"/>
              </a:ext>
            </a:extLst>
          </p:cNvPr>
          <p:cNvSpPr/>
          <p:nvPr/>
        </p:nvSpPr>
        <p:spPr>
          <a:xfrm>
            <a:off x="525741" y="1311078"/>
            <a:ext cx="11140517" cy="5213373"/>
          </a:xfrm>
          <a:prstGeom prst="roundRect">
            <a:avLst>
              <a:gd name="adj" fmla="val 3569"/>
            </a:avLst>
          </a:prstGeom>
          <a:noFill/>
          <a:ln w="28575">
            <a:solidFill>
              <a:srgbClr val="90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xmlns="" id="{81090E68-2646-463B-82CF-9D0DDC8860BE}"/>
              </a:ext>
            </a:extLst>
          </p:cNvPr>
          <p:cNvSpPr txBox="1"/>
          <p:nvPr/>
        </p:nvSpPr>
        <p:spPr>
          <a:xfrm>
            <a:off x="1125414" y="2602147"/>
            <a:ext cx="10030265" cy="2797048"/>
          </a:xfrm>
          <a:prstGeom prst="rect">
            <a:avLst/>
          </a:prstGeom>
          <a:noFill/>
        </p:spPr>
        <p:txBody>
          <a:bodyPr wrap="square" rtlCol="0">
            <a:spAutoFit/>
          </a:bodyPr>
          <a:lstStyle/>
          <a:p>
            <a:pPr indent="457200">
              <a:lnSpc>
                <a:spcPct val="150000"/>
              </a:lnSpc>
            </a:pPr>
            <a:r>
              <a:rPr lang="zh-CN" altLang="en-US" sz="2400" b="1" dirty="0">
                <a:solidFill>
                  <a:srgbClr val="901C1C"/>
                </a:solidFill>
                <a:latin typeface="微软雅黑" panose="020B0503020204020204" pitchFamily="34" charset="-122"/>
                <a:ea typeface="微软雅黑" panose="020B0503020204020204" pitchFamily="34" charset="-122"/>
              </a:rPr>
              <a:t>第八条   </a:t>
            </a:r>
            <a:r>
              <a:rPr lang="zh-CN" altLang="en-US" sz="2400" dirty="0">
                <a:latin typeface="微软雅黑" panose="020B0503020204020204" pitchFamily="34" charset="-122"/>
                <a:ea typeface="微软雅黑" panose="020B0503020204020204" pitchFamily="34" charset="-122"/>
              </a:rPr>
              <a:t>各管理部门须认真填写</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上海市曹杨中学政治思想类活动审批表</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一式两份）办理相关审批手续。党总支负责讲座、研讨会、座谈会及论坛等活动的审批，并安排专人登记管理。审批后的表格，一份留存在党总支，一份交付申请部门。党总支定期对全校政治思想类活动信息进行汇总和发布。</a:t>
            </a:r>
          </a:p>
        </p:txBody>
      </p:sp>
    </p:spTree>
    <p:extLst>
      <p:ext uri="{BB962C8B-B14F-4D97-AF65-F5344CB8AC3E}">
        <p14:creationId xmlns:p14="http://schemas.microsoft.com/office/powerpoint/2010/main" xmlns="" val="393265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anim calcmode="lin" valueType="num">
                                      <p:cBhvr>
                                        <p:cTn id="8" dur="750" fill="hold"/>
                                        <p:tgtEl>
                                          <p:spTgt spid="14"/>
                                        </p:tgtEl>
                                        <p:attrNameLst>
                                          <p:attrName>ppt_x</p:attrName>
                                        </p:attrNameLst>
                                      </p:cBhvr>
                                      <p:tavLst>
                                        <p:tav tm="0">
                                          <p:val>
                                            <p:strVal val="#ppt_x"/>
                                          </p:val>
                                        </p:tav>
                                        <p:tav tm="100000">
                                          <p:val>
                                            <p:strVal val="#ppt_x"/>
                                          </p:val>
                                        </p:tav>
                                      </p:tavLst>
                                    </p:anim>
                                    <p:anim calcmode="lin" valueType="num">
                                      <p:cBhvr>
                                        <p:cTn id="9"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4">
            <a:extLst>
              <a:ext uri="{FF2B5EF4-FFF2-40B4-BE49-F238E27FC236}">
                <a16:creationId xmlns:a16="http://schemas.microsoft.com/office/drawing/2014/main" xmlns="" id="{89FE3CDD-BBB2-496A-A2D5-F78E48DFD955}"/>
              </a:ext>
            </a:extLst>
          </p:cNvPr>
          <p:cNvGrpSpPr>
            <a:grpSpLocks/>
          </p:cNvGrpSpPr>
          <p:nvPr/>
        </p:nvGrpSpPr>
        <p:grpSpPr bwMode="auto">
          <a:xfrm>
            <a:off x="-419100" y="192918"/>
            <a:ext cx="13028613" cy="956140"/>
            <a:chOff x="-419099" y="781050"/>
            <a:chExt cx="13030200" cy="5533603"/>
          </a:xfrm>
        </p:grpSpPr>
        <p:grpSp>
          <p:nvGrpSpPr>
            <p:cNvPr id="7" name="组合 25">
              <a:extLst>
                <a:ext uri="{FF2B5EF4-FFF2-40B4-BE49-F238E27FC236}">
                  <a16:creationId xmlns:a16="http://schemas.microsoft.com/office/drawing/2014/main" xmlns="" id="{29479B14-12A6-431C-87A0-A013267FB082}"/>
                </a:ext>
              </a:extLst>
            </p:cNvPr>
            <p:cNvGrpSpPr>
              <a:grpSpLocks/>
            </p:cNvGrpSpPr>
            <p:nvPr/>
          </p:nvGrpSpPr>
          <p:grpSpPr bwMode="auto">
            <a:xfrm>
              <a:off x="216007" y="790996"/>
              <a:ext cx="11759987" cy="5523657"/>
              <a:chOff x="1321226" y="781050"/>
              <a:chExt cx="8127575" cy="5523657"/>
            </a:xfrm>
          </p:grpSpPr>
          <p:pic>
            <p:nvPicPr>
              <p:cNvPr id="12" name="图片 37">
                <a:extLst>
                  <a:ext uri="{FF2B5EF4-FFF2-40B4-BE49-F238E27FC236}">
                    <a16:creationId xmlns:a16="http://schemas.microsoft.com/office/drawing/2014/main" xmlns="" id="{E493D75D-A583-42DC-A907-BBB6AA959E7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图片 38">
                <a:extLst>
                  <a:ext uri="{FF2B5EF4-FFF2-40B4-BE49-F238E27FC236}">
                    <a16:creationId xmlns:a16="http://schemas.microsoft.com/office/drawing/2014/main" xmlns="" id="{FE58ABC9-A605-4778-B516-600C9B187BAB}"/>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8" name="组合 27">
              <a:extLst>
                <a:ext uri="{FF2B5EF4-FFF2-40B4-BE49-F238E27FC236}">
                  <a16:creationId xmlns:a16="http://schemas.microsoft.com/office/drawing/2014/main" xmlns="" id="{5BA2DB53-B5C0-4C98-ABA5-EA41155E94E4}"/>
                </a:ext>
              </a:extLst>
            </p:cNvPr>
            <p:cNvGrpSpPr>
              <a:grpSpLocks/>
            </p:cNvGrpSpPr>
            <p:nvPr/>
          </p:nvGrpSpPr>
          <p:grpSpPr bwMode="auto">
            <a:xfrm>
              <a:off x="-419099" y="781050"/>
              <a:ext cx="13030200" cy="5523657"/>
              <a:chOff x="1321226" y="781050"/>
              <a:chExt cx="8127575" cy="5523657"/>
            </a:xfrm>
          </p:grpSpPr>
          <p:pic>
            <p:nvPicPr>
              <p:cNvPr id="10" name="图片 35">
                <a:extLst>
                  <a:ext uri="{FF2B5EF4-FFF2-40B4-BE49-F238E27FC236}">
                    <a16:creationId xmlns:a16="http://schemas.microsoft.com/office/drawing/2014/main" xmlns="" id="{E07DC5AC-0356-4883-87DD-C66CDC194C81}"/>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图片 36">
                <a:extLst>
                  <a:ext uri="{FF2B5EF4-FFF2-40B4-BE49-F238E27FC236}">
                    <a16:creationId xmlns:a16="http://schemas.microsoft.com/office/drawing/2014/main" xmlns="" id="{03C0AA51-9BE6-4BFD-94A1-B96070453AA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 name="矩形 8">
              <a:extLst>
                <a:ext uri="{FF2B5EF4-FFF2-40B4-BE49-F238E27FC236}">
                  <a16:creationId xmlns:a16="http://schemas.microsoft.com/office/drawing/2014/main" xmlns="" id="{10D18994-BA0B-4F37-8B82-CF441AEDBACD}"/>
                </a:ext>
              </a:extLst>
            </p:cNvPr>
            <p:cNvSpPr/>
            <p:nvPr/>
          </p:nvSpPr>
          <p:spPr>
            <a:xfrm>
              <a:off x="52" y="1594943"/>
              <a:ext cx="12191898" cy="3913901"/>
            </a:xfrm>
            <a:prstGeom prst="rect">
              <a:avLst/>
            </a:prstGeom>
            <a:gradFill>
              <a:gsLst>
                <a:gs pos="50000">
                  <a:schemeClr val="bg1">
                    <a:lumMod val="95000"/>
                  </a:schemeClr>
                </a:gs>
                <a:gs pos="65000">
                  <a:srgbClr val="E1E1E1">
                    <a:alpha val="64000"/>
                  </a:srgbClr>
                </a:gs>
                <a:gs pos="21000">
                  <a:schemeClr val="bg1"/>
                </a:gs>
                <a:gs pos="35000">
                  <a:schemeClr val="bg1">
                    <a:lumMod val="85000"/>
                    <a:alpha val="64000"/>
                  </a:schemeClr>
                </a:gs>
                <a:gs pos="21000">
                  <a:srgbClr val="F9F9F9"/>
                </a:gs>
                <a:gs pos="77000">
                  <a:srgbClr val="FAFAFA"/>
                </a:gs>
                <a:gs pos="8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grpSp>
      <p:sp>
        <p:nvSpPr>
          <p:cNvPr id="14" name="文本框 34">
            <a:extLst>
              <a:ext uri="{FF2B5EF4-FFF2-40B4-BE49-F238E27FC236}">
                <a16:creationId xmlns:a16="http://schemas.microsoft.com/office/drawing/2014/main" xmlns="" id="{A7FA9D16-316D-4504-BB8E-865D0479E86D}"/>
              </a:ext>
            </a:extLst>
          </p:cNvPr>
          <p:cNvSpPr txBox="1">
            <a:spLocks noChangeArrowheads="1"/>
          </p:cNvSpPr>
          <p:nvPr/>
        </p:nvSpPr>
        <p:spPr bwMode="auto">
          <a:xfrm>
            <a:off x="2358445" y="413129"/>
            <a:ext cx="747352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a:solidFill>
                  <a:srgbClr val="83212F"/>
                </a:solidFill>
                <a:latin typeface="微软雅黑" pitchFamily="34" charset="-122"/>
                <a:ea typeface="微软雅黑" pitchFamily="34" charset="-122"/>
              </a:rPr>
              <a:t>上海市曹杨中学校内政治思想类活动管理办法 </a:t>
            </a:r>
          </a:p>
        </p:txBody>
      </p:sp>
      <p:sp>
        <p:nvSpPr>
          <p:cNvPr id="3" name="矩形: 圆角 2">
            <a:extLst>
              <a:ext uri="{FF2B5EF4-FFF2-40B4-BE49-F238E27FC236}">
                <a16:creationId xmlns:a16="http://schemas.microsoft.com/office/drawing/2014/main" xmlns="" id="{66440958-F3D1-4AC3-A4B4-B17CD462EA70}"/>
              </a:ext>
            </a:extLst>
          </p:cNvPr>
          <p:cNvSpPr/>
          <p:nvPr/>
        </p:nvSpPr>
        <p:spPr>
          <a:xfrm>
            <a:off x="525741" y="1311078"/>
            <a:ext cx="11140517" cy="5213373"/>
          </a:xfrm>
          <a:prstGeom prst="roundRect">
            <a:avLst>
              <a:gd name="adj" fmla="val 3569"/>
            </a:avLst>
          </a:prstGeom>
          <a:noFill/>
          <a:ln w="28575">
            <a:solidFill>
              <a:srgbClr val="90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xmlns="" id="{81090E68-2646-463B-82CF-9D0DDC8860BE}"/>
              </a:ext>
            </a:extLst>
          </p:cNvPr>
          <p:cNvSpPr txBox="1"/>
          <p:nvPr/>
        </p:nvSpPr>
        <p:spPr>
          <a:xfrm>
            <a:off x="1125414" y="2602147"/>
            <a:ext cx="10030265" cy="2797048"/>
          </a:xfrm>
          <a:prstGeom prst="rect">
            <a:avLst/>
          </a:prstGeom>
          <a:noFill/>
        </p:spPr>
        <p:txBody>
          <a:bodyPr wrap="square" rtlCol="0">
            <a:spAutoFit/>
          </a:bodyPr>
          <a:lstStyle/>
          <a:p>
            <a:pPr indent="457200">
              <a:lnSpc>
                <a:spcPct val="150000"/>
              </a:lnSpc>
            </a:pPr>
            <a:r>
              <a:rPr lang="zh-CN" altLang="en-US" sz="2400" b="1" dirty="0">
                <a:solidFill>
                  <a:srgbClr val="901C1C"/>
                </a:solidFill>
                <a:latin typeface="微软雅黑" panose="020B0503020204020204" pitchFamily="34" charset="-122"/>
                <a:ea typeface="微软雅黑" panose="020B0503020204020204" pitchFamily="34" charset="-122"/>
              </a:rPr>
              <a:t>第九条   </a:t>
            </a:r>
            <a:r>
              <a:rPr lang="zh-CN" altLang="en-US" sz="2400" dirty="0">
                <a:latin typeface="微软雅黑" panose="020B0503020204020204" pitchFamily="34" charset="-122"/>
                <a:ea typeface="微软雅黑" panose="020B0503020204020204" pitchFamily="34" charset="-122"/>
              </a:rPr>
              <a:t>各管理部门要牢固树立政治意识、大局意识、责任意识，对因疏于管理而造成不良政治影响的、不按审批程序擅自举办活动的、审查审批不严的、或者擅自借场地影响校园稳定的，学校将严肃追究相关责任，并视情节轻重给予责任人相应的组织处理、党纪政纪处分，直至追究法律责任。</a:t>
            </a:r>
          </a:p>
        </p:txBody>
      </p:sp>
    </p:spTree>
    <p:extLst>
      <p:ext uri="{BB962C8B-B14F-4D97-AF65-F5344CB8AC3E}">
        <p14:creationId xmlns:p14="http://schemas.microsoft.com/office/powerpoint/2010/main" xmlns="" val="344329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anim calcmode="lin" valueType="num">
                                      <p:cBhvr>
                                        <p:cTn id="8" dur="750" fill="hold"/>
                                        <p:tgtEl>
                                          <p:spTgt spid="14"/>
                                        </p:tgtEl>
                                        <p:attrNameLst>
                                          <p:attrName>ppt_x</p:attrName>
                                        </p:attrNameLst>
                                      </p:cBhvr>
                                      <p:tavLst>
                                        <p:tav tm="0">
                                          <p:val>
                                            <p:strVal val="#ppt_x"/>
                                          </p:val>
                                        </p:tav>
                                        <p:tav tm="100000">
                                          <p:val>
                                            <p:strVal val="#ppt_x"/>
                                          </p:val>
                                        </p:tav>
                                      </p:tavLst>
                                    </p:anim>
                                    <p:anim calcmode="lin" valueType="num">
                                      <p:cBhvr>
                                        <p:cTn id="9"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4">
            <a:extLst>
              <a:ext uri="{FF2B5EF4-FFF2-40B4-BE49-F238E27FC236}">
                <a16:creationId xmlns:a16="http://schemas.microsoft.com/office/drawing/2014/main" xmlns="" id="{89FE3CDD-BBB2-496A-A2D5-F78E48DFD955}"/>
              </a:ext>
            </a:extLst>
          </p:cNvPr>
          <p:cNvGrpSpPr>
            <a:grpSpLocks/>
          </p:cNvGrpSpPr>
          <p:nvPr/>
        </p:nvGrpSpPr>
        <p:grpSpPr bwMode="auto">
          <a:xfrm>
            <a:off x="-419100" y="192918"/>
            <a:ext cx="13028613" cy="956140"/>
            <a:chOff x="-419099" y="781050"/>
            <a:chExt cx="13030200" cy="5533603"/>
          </a:xfrm>
        </p:grpSpPr>
        <p:grpSp>
          <p:nvGrpSpPr>
            <p:cNvPr id="7" name="组合 25">
              <a:extLst>
                <a:ext uri="{FF2B5EF4-FFF2-40B4-BE49-F238E27FC236}">
                  <a16:creationId xmlns:a16="http://schemas.microsoft.com/office/drawing/2014/main" xmlns="" id="{29479B14-12A6-431C-87A0-A013267FB082}"/>
                </a:ext>
              </a:extLst>
            </p:cNvPr>
            <p:cNvGrpSpPr>
              <a:grpSpLocks/>
            </p:cNvGrpSpPr>
            <p:nvPr/>
          </p:nvGrpSpPr>
          <p:grpSpPr bwMode="auto">
            <a:xfrm>
              <a:off x="216007" y="790996"/>
              <a:ext cx="11759987" cy="5523657"/>
              <a:chOff x="1321226" y="781050"/>
              <a:chExt cx="8127575" cy="5523657"/>
            </a:xfrm>
          </p:grpSpPr>
          <p:pic>
            <p:nvPicPr>
              <p:cNvPr id="12" name="图片 37">
                <a:extLst>
                  <a:ext uri="{FF2B5EF4-FFF2-40B4-BE49-F238E27FC236}">
                    <a16:creationId xmlns:a16="http://schemas.microsoft.com/office/drawing/2014/main" xmlns="" id="{E493D75D-A583-42DC-A907-BBB6AA959E7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图片 38">
                <a:extLst>
                  <a:ext uri="{FF2B5EF4-FFF2-40B4-BE49-F238E27FC236}">
                    <a16:creationId xmlns:a16="http://schemas.microsoft.com/office/drawing/2014/main" xmlns="" id="{FE58ABC9-A605-4778-B516-600C9B187BAB}"/>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8" name="组合 27">
              <a:extLst>
                <a:ext uri="{FF2B5EF4-FFF2-40B4-BE49-F238E27FC236}">
                  <a16:creationId xmlns:a16="http://schemas.microsoft.com/office/drawing/2014/main" xmlns="" id="{5BA2DB53-B5C0-4C98-ABA5-EA41155E94E4}"/>
                </a:ext>
              </a:extLst>
            </p:cNvPr>
            <p:cNvGrpSpPr>
              <a:grpSpLocks/>
            </p:cNvGrpSpPr>
            <p:nvPr/>
          </p:nvGrpSpPr>
          <p:grpSpPr bwMode="auto">
            <a:xfrm>
              <a:off x="-419099" y="781050"/>
              <a:ext cx="13030200" cy="5523657"/>
              <a:chOff x="1321226" y="781050"/>
              <a:chExt cx="8127575" cy="5523657"/>
            </a:xfrm>
          </p:grpSpPr>
          <p:pic>
            <p:nvPicPr>
              <p:cNvPr id="10" name="图片 35">
                <a:extLst>
                  <a:ext uri="{FF2B5EF4-FFF2-40B4-BE49-F238E27FC236}">
                    <a16:creationId xmlns:a16="http://schemas.microsoft.com/office/drawing/2014/main" xmlns="" id="{E07DC5AC-0356-4883-87DD-C66CDC194C81}"/>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图片 36">
                <a:extLst>
                  <a:ext uri="{FF2B5EF4-FFF2-40B4-BE49-F238E27FC236}">
                    <a16:creationId xmlns:a16="http://schemas.microsoft.com/office/drawing/2014/main" xmlns="" id="{03C0AA51-9BE6-4BFD-94A1-B96070453AA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 name="矩形 8">
              <a:extLst>
                <a:ext uri="{FF2B5EF4-FFF2-40B4-BE49-F238E27FC236}">
                  <a16:creationId xmlns:a16="http://schemas.microsoft.com/office/drawing/2014/main" xmlns="" id="{10D18994-BA0B-4F37-8B82-CF441AEDBACD}"/>
                </a:ext>
              </a:extLst>
            </p:cNvPr>
            <p:cNvSpPr/>
            <p:nvPr/>
          </p:nvSpPr>
          <p:spPr>
            <a:xfrm>
              <a:off x="52" y="1594943"/>
              <a:ext cx="12191898" cy="3913901"/>
            </a:xfrm>
            <a:prstGeom prst="rect">
              <a:avLst/>
            </a:prstGeom>
            <a:gradFill>
              <a:gsLst>
                <a:gs pos="50000">
                  <a:schemeClr val="bg1">
                    <a:lumMod val="95000"/>
                  </a:schemeClr>
                </a:gs>
                <a:gs pos="65000">
                  <a:srgbClr val="E1E1E1">
                    <a:alpha val="64000"/>
                  </a:srgbClr>
                </a:gs>
                <a:gs pos="21000">
                  <a:schemeClr val="bg1"/>
                </a:gs>
                <a:gs pos="35000">
                  <a:schemeClr val="bg1">
                    <a:lumMod val="85000"/>
                    <a:alpha val="64000"/>
                  </a:schemeClr>
                </a:gs>
                <a:gs pos="21000">
                  <a:srgbClr val="F9F9F9"/>
                </a:gs>
                <a:gs pos="77000">
                  <a:srgbClr val="FAFAFA"/>
                </a:gs>
                <a:gs pos="8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grpSp>
      <p:sp>
        <p:nvSpPr>
          <p:cNvPr id="14" name="文本框 34">
            <a:extLst>
              <a:ext uri="{FF2B5EF4-FFF2-40B4-BE49-F238E27FC236}">
                <a16:creationId xmlns:a16="http://schemas.microsoft.com/office/drawing/2014/main" xmlns="" id="{A7FA9D16-316D-4504-BB8E-865D0479E86D}"/>
              </a:ext>
            </a:extLst>
          </p:cNvPr>
          <p:cNvSpPr txBox="1">
            <a:spLocks noChangeArrowheads="1"/>
          </p:cNvSpPr>
          <p:nvPr/>
        </p:nvSpPr>
        <p:spPr bwMode="auto">
          <a:xfrm>
            <a:off x="2358445" y="413129"/>
            <a:ext cx="747352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a:solidFill>
                  <a:srgbClr val="83212F"/>
                </a:solidFill>
                <a:latin typeface="微软雅黑" pitchFamily="34" charset="-122"/>
                <a:ea typeface="微软雅黑" pitchFamily="34" charset="-122"/>
              </a:rPr>
              <a:t>上海市曹杨中学校内政治思想类活动管理办法 </a:t>
            </a:r>
          </a:p>
        </p:txBody>
      </p:sp>
      <p:sp>
        <p:nvSpPr>
          <p:cNvPr id="3" name="矩形: 圆角 2">
            <a:extLst>
              <a:ext uri="{FF2B5EF4-FFF2-40B4-BE49-F238E27FC236}">
                <a16:creationId xmlns:a16="http://schemas.microsoft.com/office/drawing/2014/main" xmlns="" id="{66440958-F3D1-4AC3-A4B4-B17CD462EA70}"/>
              </a:ext>
            </a:extLst>
          </p:cNvPr>
          <p:cNvSpPr/>
          <p:nvPr/>
        </p:nvSpPr>
        <p:spPr>
          <a:xfrm>
            <a:off x="525741" y="1311078"/>
            <a:ext cx="11140517" cy="5213373"/>
          </a:xfrm>
          <a:prstGeom prst="roundRect">
            <a:avLst>
              <a:gd name="adj" fmla="val 3569"/>
            </a:avLst>
          </a:prstGeom>
          <a:noFill/>
          <a:ln w="28575">
            <a:solidFill>
              <a:srgbClr val="90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xmlns="" id="{81090E68-2646-463B-82CF-9D0DDC8860BE}"/>
              </a:ext>
            </a:extLst>
          </p:cNvPr>
          <p:cNvSpPr txBox="1"/>
          <p:nvPr/>
        </p:nvSpPr>
        <p:spPr>
          <a:xfrm>
            <a:off x="1080072" y="3138471"/>
            <a:ext cx="10030265" cy="581057"/>
          </a:xfrm>
          <a:prstGeom prst="rect">
            <a:avLst/>
          </a:prstGeom>
          <a:noFill/>
        </p:spPr>
        <p:txBody>
          <a:bodyPr wrap="square" rtlCol="0">
            <a:spAutoFit/>
          </a:bodyPr>
          <a:lstStyle/>
          <a:p>
            <a:pPr indent="457200">
              <a:lnSpc>
                <a:spcPct val="150000"/>
              </a:lnSpc>
            </a:pPr>
            <a:r>
              <a:rPr lang="zh-CN" altLang="en-US" sz="2400" b="1" dirty="0">
                <a:solidFill>
                  <a:srgbClr val="901C1C"/>
                </a:solidFill>
                <a:latin typeface="微软雅黑" panose="020B0503020204020204" pitchFamily="34" charset="-122"/>
                <a:ea typeface="微软雅黑" panose="020B0503020204020204" pitchFamily="34" charset="-122"/>
              </a:rPr>
              <a:t>第十条   </a:t>
            </a:r>
            <a:r>
              <a:rPr lang="zh-CN" altLang="en-US" sz="2400" dirty="0">
                <a:latin typeface="微软雅黑" panose="020B0503020204020204" pitchFamily="34" charset="-122"/>
                <a:ea typeface="微软雅黑" panose="020B0503020204020204" pitchFamily="34" charset="-122"/>
              </a:rPr>
              <a:t>本办法自发布之日起试行，由党总支负责具体解释。</a:t>
            </a:r>
          </a:p>
        </p:txBody>
      </p:sp>
    </p:spTree>
    <p:extLst>
      <p:ext uri="{BB962C8B-B14F-4D97-AF65-F5344CB8AC3E}">
        <p14:creationId xmlns:p14="http://schemas.microsoft.com/office/powerpoint/2010/main" xmlns="" val="258060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anim calcmode="lin" valueType="num">
                                      <p:cBhvr>
                                        <p:cTn id="8" dur="750" fill="hold"/>
                                        <p:tgtEl>
                                          <p:spTgt spid="14"/>
                                        </p:tgtEl>
                                        <p:attrNameLst>
                                          <p:attrName>ppt_x</p:attrName>
                                        </p:attrNameLst>
                                      </p:cBhvr>
                                      <p:tavLst>
                                        <p:tav tm="0">
                                          <p:val>
                                            <p:strVal val="#ppt_x"/>
                                          </p:val>
                                        </p:tav>
                                        <p:tav tm="100000">
                                          <p:val>
                                            <p:strVal val="#ppt_x"/>
                                          </p:val>
                                        </p:tav>
                                      </p:tavLst>
                                    </p:anim>
                                    <p:anim calcmode="lin" valueType="num">
                                      <p:cBhvr>
                                        <p:cTn id="9"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B1626B21-65A7-4E4B-9C03-99B8280097D2}"/>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460653" y="10876"/>
            <a:ext cx="5279080" cy="6847124"/>
          </a:xfrm>
          <a:prstGeom prst="rect">
            <a:avLst/>
          </a:prstGeom>
        </p:spPr>
      </p:pic>
    </p:spTree>
    <p:extLst>
      <p:ext uri="{BB962C8B-B14F-4D97-AF65-F5344CB8AC3E}">
        <p14:creationId xmlns:p14="http://schemas.microsoft.com/office/powerpoint/2010/main" xmlns="" val="1110198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a:grpSpLocks/>
          </p:cNvGrpSpPr>
          <p:nvPr/>
        </p:nvGrpSpPr>
        <p:grpSpPr bwMode="auto">
          <a:xfrm>
            <a:off x="-418306" y="661989"/>
            <a:ext cx="13028613" cy="5534025"/>
            <a:chOff x="-419099" y="781050"/>
            <a:chExt cx="13030200" cy="5533603"/>
          </a:xfrm>
        </p:grpSpPr>
        <p:grpSp>
          <p:nvGrpSpPr>
            <p:cNvPr id="17414" name="组合 25"/>
            <p:cNvGrpSpPr>
              <a:grpSpLocks/>
            </p:cNvGrpSpPr>
            <p:nvPr/>
          </p:nvGrpSpPr>
          <p:grpSpPr bwMode="auto">
            <a:xfrm>
              <a:off x="216007" y="790996"/>
              <a:ext cx="11759987" cy="5523657"/>
              <a:chOff x="1321226" y="781050"/>
              <a:chExt cx="8127575" cy="5523657"/>
            </a:xfrm>
          </p:grpSpPr>
          <p:pic>
            <p:nvPicPr>
              <p:cNvPr id="17433" name="图片 37"/>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34" name="图片 38"/>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7415" name="组合 27"/>
            <p:cNvGrpSpPr>
              <a:grpSpLocks/>
            </p:cNvGrpSpPr>
            <p:nvPr/>
          </p:nvGrpSpPr>
          <p:grpSpPr bwMode="auto">
            <a:xfrm>
              <a:off x="-419099" y="781050"/>
              <a:ext cx="13030200" cy="5523657"/>
              <a:chOff x="1321226" y="781050"/>
              <a:chExt cx="8127575" cy="5523657"/>
            </a:xfrm>
          </p:grpSpPr>
          <p:pic>
            <p:nvPicPr>
              <p:cNvPr id="17431" name="图片 3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32" name="图片 36"/>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9" name="矩形 28"/>
            <p:cNvSpPr/>
            <p:nvPr/>
          </p:nvSpPr>
          <p:spPr>
            <a:xfrm>
              <a:off x="52" y="1600138"/>
              <a:ext cx="12191898" cy="39049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kern="0" dirty="0">
                <a:solidFill>
                  <a:sysClr val="windowText" lastClr="000000"/>
                </a:solidFill>
                <a:ea typeface="微软雅黑" pitchFamily="34" charset="-122"/>
              </a:endParaRPr>
            </a:p>
          </p:txBody>
        </p:sp>
        <p:grpSp>
          <p:nvGrpSpPr>
            <p:cNvPr id="17417" name="组合 29"/>
            <p:cNvGrpSpPr>
              <a:grpSpLocks/>
            </p:cNvGrpSpPr>
            <p:nvPr/>
          </p:nvGrpSpPr>
          <p:grpSpPr bwMode="auto">
            <a:xfrm>
              <a:off x="5805059" y="5227597"/>
              <a:ext cx="581882" cy="342301"/>
              <a:chOff x="5779294" y="5102860"/>
              <a:chExt cx="633413" cy="497811"/>
            </a:xfrm>
          </p:grpSpPr>
          <p:sp>
            <p:nvSpPr>
              <p:cNvPr id="34" name="等腰三角形 33"/>
              <p:cNvSpPr/>
              <p:nvPr/>
            </p:nvSpPr>
            <p:spPr>
              <a:xfrm>
                <a:off x="5830824" y="5107652"/>
                <a:ext cx="530352" cy="402771"/>
              </a:xfrm>
              <a:prstGeom prst="triangle">
                <a:avLst/>
              </a:prstGeom>
              <a:solidFill>
                <a:srgbClr val="8D3030"/>
              </a:solidFill>
              <a:ln>
                <a:noFill/>
              </a:ln>
              <a:effectLst>
                <a:innerShdw blurRad="63500" dist="50800" dir="162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kern="0" dirty="0">
                  <a:solidFill>
                    <a:sysClr val="windowText" lastClr="000000"/>
                  </a:solidFill>
                  <a:ea typeface="微软雅黑" pitchFamily="34" charset="-122"/>
                </a:endParaRPr>
              </a:p>
            </p:txBody>
          </p:sp>
          <p:sp>
            <p:nvSpPr>
              <p:cNvPr id="35" name="等腰三角形 34"/>
              <p:cNvSpPr/>
              <p:nvPr/>
            </p:nvSpPr>
            <p:spPr>
              <a:xfrm>
                <a:off x="5779294" y="5102860"/>
                <a:ext cx="633413" cy="497811"/>
              </a:xfrm>
              <a:prstGeom prst="triangle">
                <a:avLst/>
              </a:prstGeom>
              <a:gradFill flip="none" rotWithShape="1">
                <a:gsLst>
                  <a:gs pos="0">
                    <a:schemeClr val="tx1">
                      <a:alpha val="66000"/>
                    </a:schemeClr>
                  </a:gs>
                  <a:gs pos="92000">
                    <a:schemeClr val="tx1">
                      <a:alpha val="0"/>
                    </a:schemeClr>
                  </a:gs>
                </a:gsLst>
                <a:lin ang="5400000" scaled="1"/>
                <a:tileRect/>
              </a:gradFill>
              <a:ln>
                <a:noFill/>
              </a:ln>
              <a:effectLst>
                <a:innerShdw blurRad="63500" dist="50800" dir="162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kern="0" dirty="0">
                  <a:solidFill>
                    <a:sysClr val="windowText" lastClr="000000"/>
                  </a:solidFill>
                  <a:ea typeface="微软雅黑" pitchFamily="34" charset="-122"/>
                </a:endParaRPr>
              </a:p>
            </p:txBody>
          </p:sp>
        </p:grpSp>
        <p:grpSp>
          <p:nvGrpSpPr>
            <p:cNvPr id="17418" name="组合 30"/>
            <p:cNvGrpSpPr>
              <a:grpSpLocks/>
            </p:cNvGrpSpPr>
            <p:nvPr/>
          </p:nvGrpSpPr>
          <p:grpSpPr bwMode="auto">
            <a:xfrm rot="10800000">
              <a:off x="5805059" y="1532452"/>
              <a:ext cx="581882" cy="374572"/>
              <a:chOff x="5779294" y="5075373"/>
              <a:chExt cx="633413" cy="497811"/>
            </a:xfrm>
          </p:grpSpPr>
          <p:sp>
            <p:nvSpPr>
              <p:cNvPr id="32" name="等腰三角形 31"/>
              <p:cNvSpPr/>
              <p:nvPr/>
            </p:nvSpPr>
            <p:spPr>
              <a:xfrm>
                <a:off x="5830824" y="5107652"/>
                <a:ext cx="530352" cy="402771"/>
              </a:xfrm>
              <a:prstGeom prst="triangle">
                <a:avLst/>
              </a:prstGeom>
              <a:solidFill>
                <a:srgbClr val="8D3030"/>
              </a:solidFill>
              <a:ln>
                <a:noFill/>
              </a:ln>
              <a:effectLst>
                <a:innerShdw blurRad="63500" dist="50800" dir="162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kern="0" dirty="0">
                  <a:solidFill>
                    <a:sysClr val="windowText" lastClr="000000"/>
                  </a:solidFill>
                  <a:ea typeface="微软雅黑" pitchFamily="34" charset="-122"/>
                </a:endParaRPr>
              </a:p>
            </p:txBody>
          </p:sp>
          <p:sp>
            <p:nvSpPr>
              <p:cNvPr id="33" name="等腰三角形 32"/>
              <p:cNvSpPr/>
              <p:nvPr/>
            </p:nvSpPr>
            <p:spPr>
              <a:xfrm>
                <a:off x="5779294" y="5075373"/>
                <a:ext cx="633413" cy="497811"/>
              </a:xfrm>
              <a:prstGeom prst="triangle">
                <a:avLst/>
              </a:prstGeom>
              <a:gradFill flip="none" rotWithShape="1">
                <a:gsLst>
                  <a:gs pos="0">
                    <a:schemeClr val="tx1">
                      <a:alpha val="66000"/>
                    </a:schemeClr>
                  </a:gs>
                  <a:gs pos="92000">
                    <a:schemeClr val="tx1">
                      <a:alpha val="0"/>
                    </a:schemeClr>
                  </a:gs>
                </a:gsLst>
                <a:lin ang="5400000" scaled="1"/>
                <a:tileRect/>
              </a:gradFill>
              <a:ln>
                <a:noFill/>
              </a:ln>
              <a:effectLst>
                <a:innerShdw blurRad="63500" dist="50800" dir="162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kern="0" dirty="0">
                  <a:solidFill>
                    <a:sysClr val="windowText" lastClr="000000"/>
                  </a:solidFill>
                  <a:ea typeface="微软雅黑" pitchFamily="34" charset="-122"/>
                </a:endParaRPr>
              </a:p>
            </p:txBody>
          </p:sp>
        </p:grpSp>
      </p:grpSp>
      <p:pic>
        <p:nvPicPr>
          <p:cNvPr id="17411" name="图片 18"/>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0579894" y="136526"/>
            <a:ext cx="1208088" cy="129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文本框 1"/>
          <p:cNvSpPr txBox="1"/>
          <p:nvPr/>
        </p:nvSpPr>
        <p:spPr>
          <a:xfrm>
            <a:off x="3583782" y="1484313"/>
            <a:ext cx="4894262" cy="4032250"/>
          </a:xfrm>
          <a:prstGeom prst="rect">
            <a:avLst/>
          </a:prstGeom>
          <a:noFill/>
        </p:spPr>
        <p:txBody>
          <a:bodyPr lIns="91419" tIns="45710" rIns="91419" bIns="45710">
            <a:spAutoFit/>
          </a:bodyPr>
          <a:lstStyle/>
          <a:p>
            <a:pPr algn="ctr">
              <a:defRPr/>
            </a:pPr>
            <a:r>
              <a:rPr lang="en-US" altLang="zh-CN" sz="25600" dirty="0">
                <a:solidFill>
                  <a:schemeClr val="bg1">
                    <a:lumMod val="85000"/>
                  </a:schemeClr>
                </a:solidFill>
                <a:latin typeface="微软雅黑" panose="020B0503020204020204" pitchFamily="34" charset="-122"/>
                <a:ea typeface="微软雅黑" panose="020B0503020204020204" pitchFamily="34" charset="-122"/>
              </a:rPr>
              <a:t>01</a:t>
            </a:r>
            <a:endParaRPr lang="zh-CN" altLang="en-US" sz="25600"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20" name="文本框 34"/>
          <p:cNvSpPr txBox="1">
            <a:spLocks noChangeArrowheads="1"/>
          </p:cNvSpPr>
          <p:nvPr/>
        </p:nvSpPr>
        <p:spPr bwMode="auto">
          <a:xfrm>
            <a:off x="948532" y="2693590"/>
            <a:ext cx="10260012" cy="1323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9" tIns="45710" rIns="91419" bIns="4571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8000" b="1" dirty="0">
                <a:solidFill>
                  <a:srgbClr val="83212F"/>
                </a:solidFill>
                <a:latin typeface="黑体" pitchFamily="49" charset="-122"/>
                <a:ea typeface="黑体" pitchFamily="49" charset="-122"/>
              </a:rPr>
              <a:t>指导思想</a:t>
            </a:r>
          </a:p>
        </p:txBody>
      </p:sp>
    </p:spTree>
    <p:extLst>
      <p:ext uri="{BB962C8B-B14F-4D97-AF65-F5344CB8AC3E}">
        <p14:creationId xmlns:p14="http://schemas.microsoft.com/office/powerpoint/2010/main" xmlns="" val="155934437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nodeType="afterGroup">
                            <p:stCondLst>
                              <p:cond delay="500"/>
                            </p:stCondLst>
                            <p:childTnLst>
                              <p:par>
                                <p:cTn id="9" presetID="16" presetClass="entr" presetSubtype="37"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barn(outVertical)">
                                      <p:cBhvr>
                                        <p:cTn id="11" dur="750"/>
                                        <p:tgtEl>
                                          <p:spTgt spid="25"/>
                                        </p:tgtEl>
                                      </p:cBhvr>
                                    </p:animEffect>
                                  </p:childTnLst>
                                </p:cTn>
                              </p:par>
                              <p:par>
                                <p:cTn id="12" presetID="47"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anim calcmode="lin" valueType="num">
                                      <p:cBhvr>
                                        <p:cTn id="15" dur="500" fill="hold"/>
                                        <p:tgtEl>
                                          <p:spTgt spid="20"/>
                                        </p:tgtEl>
                                        <p:attrNameLst>
                                          <p:attrName>ppt_x</p:attrName>
                                        </p:attrNameLst>
                                      </p:cBhvr>
                                      <p:tavLst>
                                        <p:tav tm="0">
                                          <p:val>
                                            <p:strVal val="#ppt_x"/>
                                          </p:val>
                                        </p:tav>
                                        <p:tav tm="100000">
                                          <p:val>
                                            <p:strVal val="#ppt_x"/>
                                          </p:val>
                                        </p:tav>
                                      </p:tavLst>
                                    </p:anim>
                                    <p:anim calcmode="lin" valueType="num">
                                      <p:cBhvr>
                                        <p:cTn id="16"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4">
            <a:extLst>
              <a:ext uri="{FF2B5EF4-FFF2-40B4-BE49-F238E27FC236}">
                <a16:creationId xmlns:a16="http://schemas.microsoft.com/office/drawing/2014/main" xmlns="" id="{89FE3CDD-BBB2-496A-A2D5-F78E48DFD955}"/>
              </a:ext>
            </a:extLst>
          </p:cNvPr>
          <p:cNvGrpSpPr>
            <a:grpSpLocks/>
          </p:cNvGrpSpPr>
          <p:nvPr/>
        </p:nvGrpSpPr>
        <p:grpSpPr bwMode="auto">
          <a:xfrm>
            <a:off x="-419100" y="192918"/>
            <a:ext cx="13028613" cy="956140"/>
            <a:chOff x="-419099" y="781050"/>
            <a:chExt cx="13030200" cy="5533603"/>
          </a:xfrm>
        </p:grpSpPr>
        <p:grpSp>
          <p:nvGrpSpPr>
            <p:cNvPr id="7" name="组合 25">
              <a:extLst>
                <a:ext uri="{FF2B5EF4-FFF2-40B4-BE49-F238E27FC236}">
                  <a16:creationId xmlns:a16="http://schemas.microsoft.com/office/drawing/2014/main" xmlns="" id="{29479B14-12A6-431C-87A0-A013267FB082}"/>
                </a:ext>
              </a:extLst>
            </p:cNvPr>
            <p:cNvGrpSpPr>
              <a:grpSpLocks/>
            </p:cNvGrpSpPr>
            <p:nvPr/>
          </p:nvGrpSpPr>
          <p:grpSpPr bwMode="auto">
            <a:xfrm>
              <a:off x="216007" y="790996"/>
              <a:ext cx="11759987" cy="5523657"/>
              <a:chOff x="1321226" y="781050"/>
              <a:chExt cx="8127575" cy="5523657"/>
            </a:xfrm>
          </p:grpSpPr>
          <p:pic>
            <p:nvPicPr>
              <p:cNvPr id="12" name="图片 37">
                <a:extLst>
                  <a:ext uri="{FF2B5EF4-FFF2-40B4-BE49-F238E27FC236}">
                    <a16:creationId xmlns:a16="http://schemas.microsoft.com/office/drawing/2014/main" xmlns="" id="{E493D75D-A583-42DC-A907-BBB6AA959E7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图片 38">
                <a:extLst>
                  <a:ext uri="{FF2B5EF4-FFF2-40B4-BE49-F238E27FC236}">
                    <a16:creationId xmlns:a16="http://schemas.microsoft.com/office/drawing/2014/main" xmlns="" id="{FE58ABC9-A605-4778-B516-600C9B187BAB}"/>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8" name="组合 27">
              <a:extLst>
                <a:ext uri="{FF2B5EF4-FFF2-40B4-BE49-F238E27FC236}">
                  <a16:creationId xmlns:a16="http://schemas.microsoft.com/office/drawing/2014/main" xmlns="" id="{5BA2DB53-B5C0-4C98-ABA5-EA41155E94E4}"/>
                </a:ext>
              </a:extLst>
            </p:cNvPr>
            <p:cNvGrpSpPr>
              <a:grpSpLocks/>
            </p:cNvGrpSpPr>
            <p:nvPr/>
          </p:nvGrpSpPr>
          <p:grpSpPr bwMode="auto">
            <a:xfrm>
              <a:off x="-419099" y="781050"/>
              <a:ext cx="13030200" cy="5523657"/>
              <a:chOff x="1321226" y="781050"/>
              <a:chExt cx="8127575" cy="5523657"/>
            </a:xfrm>
          </p:grpSpPr>
          <p:pic>
            <p:nvPicPr>
              <p:cNvPr id="10" name="图片 35">
                <a:extLst>
                  <a:ext uri="{FF2B5EF4-FFF2-40B4-BE49-F238E27FC236}">
                    <a16:creationId xmlns:a16="http://schemas.microsoft.com/office/drawing/2014/main" xmlns="" id="{E07DC5AC-0356-4883-87DD-C66CDC194C81}"/>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图片 36">
                <a:extLst>
                  <a:ext uri="{FF2B5EF4-FFF2-40B4-BE49-F238E27FC236}">
                    <a16:creationId xmlns:a16="http://schemas.microsoft.com/office/drawing/2014/main" xmlns="" id="{03C0AA51-9BE6-4BFD-94A1-B96070453AA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 name="矩形 8">
              <a:extLst>
                <a:ext uri="{FF2B5EF4-FFF2-40B4-BE49-F238E27FC236}">
                  <a16:creationId xmlns:a16="http://schemas.microsoft.com/office/drawing/2014/main" xmlns="" id="{10D18994-BA0B-4F37-8B82-CF441AEDBACD}"/>
                </a:ext>
              </a:extLst>
            </p:cNvPr>
            <p:cNvSpPr/>
            <p:nvPr/>
          </p:nvSpPr>
          <p:spPr>
            <a:xfrm>
              <a:off x="52" y="1594943"/>
              <a:ext cx="12191898" cy="3913901"/>
            </a:xfrm>
            <a:prstGeom prst="rect">
              <a:avLst/>
            </a:prstGeom>
            <a:gradFill>
              <a:gsLst>
                <a:gs pos="50000">
                  <a:schemeClr val="bg1">
                    <a:lumMod val="95000"/>
                  </a:schemeClr>
                </a:gs>
                <a:gs pos="65000">
                  <a:srgbClr val="E1E1E1">
                    <a:alpha val="64000"/>
                  </a:srgbClr>
                </a:gs>
                <a:gs pos="21000">
                  <a:schemeClr val="bg1"/>
                </a:gs>
                <a:gs pos="35000">
                  <a:schemeClr val="bg1">
                    <a:lumMod val="85000"/>
                    <a:alpha val="64000"/>
                  </a:schemeClr>
                </a:gs>
                <a:gs pos="21000">
                  <a:srgbClr val="F9F9F9"/>
                </a:gs>
                <a:gs pos="77000">
                  <a:srgbClr val="FAFAFA"/>
                </a:gs>
                <a:gs pos="8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grpSp>
      <p:sp>
        <p:nvSpPr>
          <p:cNvPr id="14" name="文本框 34">
            <a:extLst>
              <a:ext uri="{FF2B5EF4-FFF2-40B4-BE49-F238E27FC236}">
                <a16:creationId xmlns:a16="http://schemas.microsoft.com/office/drawing/2014/main" xmlns="" id="{A7FA9D16-316D-4504-BB8E-865D0479E86D}"/>
              </a:ext>
            </a:extLst>
          </p:cNvPr>
          <p:cNvSpPr txBox="1">
            <a:spLocks noChangeArrowheads="1"/>
          </p:cNvSpPr>
          <p:nvPr/>
        </p:nvSpPr>
        <p:spPr bwMode="auto">
          <a:xfrm>
            <a:off x="4925655" y="413129"/>
            <a:ext cx="233910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a:solidFill>
                  <a:srgbClr val="83212F"/>
                </a:solidFill>
                <a:latin typeface="微软雅黑" pitchFamily="34" charset="-122"/>
                <a:ea typeface="微软雅黑" pitchFamily="34" charset="-122"/>
              </a:rPr>
              <a:t>一、指导思想</a:t>
            </a:r>
          </a:p>
        </p:txBody>
      </p:sp>
      <p:sp>
        <p:nvSpPr>
          <p:cNvPr id="3" name="矩形: 圆角 2">
            <a:extLst>
              <a:ext uri="{FF2B5EF4-FFF2-40B4-BE49-F238E27FC236}">
                <a16:creationId xmlns:a16="http://schemas.microsoft.com/office/drawing/2014/main" xmlns="" id="{66440958-F3D1-4AC3-A4B4-B17CD462EA70}"/>
              </a:ext>
            </a:extLst>
          </p:cNvPr>
          <p:cNvSpPr/>
          <p:nvPr/>
        </p:nvSpPr>
        <p:spPr>
          <a:xfrm>
            <a:off x="525741" y="1311078"/>
            <a:ext cx="11140517" cy="5213373"/>
          </a:xfrm>
          <a:prstGeom prst="roundRect">
            <a:avLst>
              <a:gd name="adj" fmla="val 3569"/>
            </a:avLst>
          </a:prstGeom>
          <a:noFill/>
          <a:ln w="28575">
            <a:solidFill>
              <a:srgbClr val="90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xmlns="" id="{81090E68-2646-463B-82CF-9D0DDC8860BE}"/>
              </a:ext>
            </a:extLst>
          </p:cNvPr>
          <p:cNvSpPr txBox="1"/>
          <p:nvPr/>
        </p:nvSpPr>
        <p:spPr>
          <a:xfrm>
            <a:off x="1866106" y="2277309"/>
            <a:ext cx="8458200" cy="3269613"/>
          </a:xfrm>
          <a:prstGeom prst="rect">
            <a:avLst/>
          </a:prstGeom>
          <a:noFill/>
        </p:spPr>
        <p:txBody>
          <a:bodyPr wrap="square" rtlCol="0">
            <a:spAutoFit/>
          </a:bodyPr>
          <a:lstStyle/>
          <a:p>
            <a:pPr indent="457200">
              <a:lnSpc>
                <a:spcPct val="150000"/>
              </a:lnSpc>
            </a:pPr>
            <a:r>
              <a:rPr lang="zh-CN" altLang="en-US" sz="2000" dirty="0">
                <a:solidFill>
                  <a:sysClr val="windowText" lastClr="000000"/>
                </a:solidFill>
                <a:latin typeface="微软雅黑" panose="020B0503020204020204" pitchFamily="34" charset="-122"/>
                <a:ea typeface="微软雅黑" panose="020B0503020204020204" pitchFamily="34" charset="-122"/>
              </a:rPr>
              <a:t>深入学习宣传贯彻党的十九大和习近平总书记关于意识形态工作的重要讲话精神，充分认识“意识形态工作是党的一项极端重要的工作”，自觉用习近平新时代中国特色社会主义思想武装头脑、指导实践，牢牢掌握意识形态工作的领导权、管理权、话语权，落实意识形态工作主体责任；努力把好导向、守好阵地、管好队伍，全面提升党管意识形态工作水平，确保意识形态安全，切实做到守土有责、守土负责、守土尽责，为学校新一轮改革发展提供坚强有力的政治思想和舆论保证。</a:t>
            </a:r>
          </a:p>
        </p:txBody>
      </p:sp>
    </p:spTree>
    <p:extLst>
      <p:ext uri="{BB962C8B-B14F-4D97-AF65-F5344CB8AC3E}">
        <p14:creationId xmlns:p14="http://schemas.microsoft.com/office/powerpoint/2010/main" xmlns="" val="319739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anim calcmode="lin" valueType="num">
                                      <p:cBhvr>
                                        <p:cTn id="8" dur="750" fill="hold"/>
                                        <p:tgtEl>
                                          <p:spTgt spid="14"/>
                                        </p:tgtEl>
                                        <p:attrNameLst>
                                          <p:attrName>ppt_x</p:attrName>
                                        </p:attrNameLst>
                                      </p:cBhvr>
                                      <p:tavLst>
                                        <p:tav tm="0">
                                          <p:val>
                                            <p:strVal val="#ppt_x"/>
                                          </p:val>
                                        </p:tav>
                                        <p:tav tm="100000">
                                          <p:val>
                                            <p:strVal val="#ppt_x"/>
                                          </p:val>
                                        </p:tav>
                                      </p:tavLst>
                                    </p:anim>
                                    <p:anim calcmode="lin" valueType="num">
                                      <p:cBhvr>
                                        <p:cTn id="9"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a:grpSpLocks/>
          </p:cNvGrpSpPr>
          <p:nvPr/>
        </p:nvGrpSpPr>
        <p:grpSpPr bwMode="auto">
          <a:xfrm>
            <a:off x="-418306" y="661989"/>
            <a:ext cx="13028613" cy="5534025"/>
            <a:chOff x="-419099" y="781050"/>
            <a:chExt cx="13030200" cy="5533603"/>
          </a:xfrm>
        </p:grpSpPr>
        <p:grpSp>
          <p:nvGrpSpPr>
            <p:cNvPr id="17414" name="组合 25"/>
            <p:cNvGrpSpPr>
              <a:grpSpLocks/>
            </p:cNvGrpSpPr>
            <p:nvPr/>
          </p:nvGrpSpPr>
          <p:grpSpPr bwMode="auto">
            <a:xfrm>
              <a:off x="216007" y="790996"/>
              <a:ext cx="11759987" cy="5523657"/>
              <a:chOff x="1321226" y="781050"/>
              <a:chExt cx="8127575" cy="5523657"/>
            </a:xfrm>
          </p:grpSpPr>
          <p:pic>
            <p:nvPicPr>
              <p:cNvPr id="17433" name="图片 37"/>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34" name="图片 38"/>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7415" name="组合 27"/>
            <p:cNvGrpSpPr>
              <a:grpSpLocks/>
            </p:cNvGrpSpPr>
            <p:nvPr/>
          </p:nvGrpSpPr>
          <p:grpSpPr bwMode="auto">
            <a:xfrm>
              <a:off x="-419099" y="781050"/>
              <a:ext cx="13030200" cy="5523657"/>
              <a:chOff x="1321226" y="781050"/>
              <a:chExt cx="8127575" cy="5523657"/>
            </a:xfrm>
          </p:grpSpPr>
          <p:pic>
            <p:nvPicPr>
              <p:cNvPr id="17431" name="图片 3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32" name="图片 36"/>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9" name="矩形 28"/>
            <p:cNvSpPr/>
            <p:nvPr/>
          </p:nvSpPr>
          <p:spPr>
            <a:xfrm>
              <a:off x="52" y="1600138"/>
              <a:ext cx="12191898" cy="39049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kern="0" dirty="0">
                <a:solidFill>
                  <a:sysClr val="windowText" lastClr="000000"/>
                </a:solidFill>
                <a:ea typeface="微软雅黑" pitchFamily="34" charset="-122"/>
              </a:endParaRPr>
            </a:p>
          </p:txBody>
        </p:sp>
        <p:grpSp>
          <p:nvGrpSpPr>
            <p:cNvPr id="17417" name="组合 29"/>
            <p:cNvGrpSpPr>
              <a:grpSpLocks/>
            </p:cNvGrpSpPr>
            <p:nvPr/>
          </p:nvGrpSpPr>
          <p:grpSpPr bwMode="auto">
            <a:xfrm>
              <a:off x="5805059" y="5227597"/>
              <a:ext cx="581882" cy="342301"/>
              <a:chOff x="5779294" y="5102860"/>
              <a:chExt cx="633413" cy="497811"/>
            </a:xfrm>
          </p:grpSpPr>
          <p:sp>
            <p:nvSpPr>
              <p:cNvPr id="34" name="等腰三角形 33"/>
              <p:cNvSpPr/>
              <p:nvPr/>
            </p:nvSpPr>
            <p:spPr>
              <a:xfrm>
                <a:off x="5830824" y="5107652"/>
                <a:ext cx="530352" cy="402771"/>
              </a:xfrm>
              <a:prstGeom prst="triangle">
                <a:avLst/>
              </a:prstGeom>
              <a:solidFill>
                <a:srgbClr val="8D3030"/>
              </a:solidFill>
              <a:ln>
                <a:noFill/>
              </a:ln>
              <a:effectLst>
                <a:innerShdw blurRad="63500" dist="50800" dir="162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kern="0" dirty="0">
                  <a:solidFill>
                    <a:sysClr val="windowText" lastClr="000000"/>
                  </a:solidFill>
                  <a:ea typeface="微软雅黑" pitchFamily="34" charset="-122"/>
                </a:endParaRPr>
              </a:p>
            </p:txBody>
          </p:sp>
          <p:sp>
            <p:nvSpPr>
              <p:cNvPr id="35" name="等腰三角形 34"/>
              <p:cNvSpPr/>
              <p:nvPr/>
            </p:nvSpPr>
            <p:spPr>
              <a:xfrm>
                <a:off x="5779294" y="5102860"/>
                <a:ext cx="633413" cy="497811"/>
              </a:xfrm>
              <a:prstGeom prst="triangle">
                <a:avLst/>
              </a:prstGeom>
              <a:gradFill flip="none" rotWithShape="1">
                <a:gsLst>
                  <a:gs pos="0">
                    <a:schemeClr val="tx1">
                      <a:alpha val="66000"/>
                    </a:schemeClr>
                  </a:gs>
                  <a:gs pos="92000">
                    <a:schemeClr val="tx1">
                      <a:alpha val="0"/>
                    </a:schemeClr>
                  </a:gs>
                </a:gsLst>
                <a:lin ang="5400000" scaled="1"/>
                <a:tileRect/>
              </a:gradFill>
              <a:ln>
                <a:noFill/>
              </a:ln>
              <a:effectLst>
                <a:innerShdw blurRad="63500" dist="50800" dir="162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kern="0" dirty="0">
                  <a:solidFill>
                    <a:sysClr val="windowText" lastClr="000000"/>
                  </a:solidFill>
                  <a:ea typeface="微软雅黑" pitchFamily="34" charset="-122"/>
                </a:endParaRPr>
              </a:p>
            </p:txBody>
          </p:sp>
        </p:grpSp>
        <p:grpSp>
          <p:nvGrpSpPr>
            <p:cNvPr id="17418" name="组合 30"/>
            <p:cNvGrpSpPr>
              <a:grpSpLocks/>
            </p:cNvGrpSpPr>
            <p:nvPr/>
          </p:nvGrpSpPr>
          <p:grpSpPr bwMode="auto">
            <a:xfrm rot="10800000">
              <a:off x="5805059" y="1532452"/>
              <a:ext cx="581882" cy="374572"/>
              <a:chOff x="5779294" y="5075373"/>
              <a:chExt cx="633413" cy="497811"/>
            </a:xfrm>
          </p:grpSpPr>
          <p:sp>
            <p:nvSpPr>
              <p:cNvPr id="32" name="等腰三角形 31"/>
              <p:cNvSpPr/>
              <p:nvPr/>
            </p:nvSpPr>
            <p:spPr>
              <a:xfrm>
                <a:off x="5830824" y="5107652"/>
                <a:ext cx="530352" cy="402771"/>
              </a:xfrm>
              <a:prstGeom prst="triangle">
                <a:avLst/>
              </a:prstGeom>
              <a:solidFill>
                <a:srgbClr val="8D3030"/>
              </a:solidFill>
              <a:ln>
                <a:noFill/>
              </a:ln>
              <a:effectLst>
                <a:innerShdw blurRad="63500" dist="50800" dir="162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kern="0" dirty="0">
                  <a:solidFill>
                    <a:sysClr val="windowText" lastClr="000000"/>
                  </a:solidFill>
                  <a:ea typeface="微软雅黑" pitchFamily="34" charset="-122"/>
                </a:endParaRPr>
              </a:p>
            </p:txBody>
          </p:sp>
          <p:sp>
            <p:nvSpPr>
              <p:cNvPr id="33" name="等腰三角形 32"/>
              <p:cNvSpPr/>
              <p:nvPr/>
            </p:nvSpPr>
            <p:spPr>
              <a:xfrm>
                <a:off x="5779294" y="5075373"/>
                <a:ext cx="633413" cy="497811"/>
              </a:xfrm>
              <a:prstGeom prst="triangle">
                <a:avLst/>
              </a:prstGeom>
              <a:gradFill flip="none" rotWithShape="1">
                <a:gsLst>
                  <a:gs pos="0">
                    <a:schemeClr val="tx1">
                      <a:alpha val="66000"/>
                    </a:schemeClr>
                  </a:gs>
                  <a:gs pos="92000">
                    <a:schemeClr val="tx1">
                      <a:alpha val="0"/>
                    </a:schemeClr>
                  </a:gs>
                </a:gsLst>
                <a:lin ang="5400000" scaled="1"/>
                <a:tileRect/>
              </a:gradFill>
              <a:ln>
                <a:noFill/>
              </a:ln>
              <a:effectLst>
                <a:innerShdw blurRad="63500" dist="50800" dir="162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kern="0" dirty="0">
                  <a:solidFill>
                    <a:sysClr val="windowText" lastClr="000000"/>
                  </a:solidFill>
                  <a:ea typeface="微软雅黑" pitchFamily="34" charset="-122"/>
                </a:endParaRPr>
              </a:p>
            </p:txBody>
          </p:sp>
        </p:grpSp>
      </p:grpSp>
      <p:pic>
        <p:nvPicPr>
          <p:cNvPr id="17411" name="图片 18"/>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0579894" y="136526"/>
            <a:ext cx="1208088" cy="129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文本框 1"/>
          <p:cNvSpPr txBox="1"/>
          <p:nvPr/>
        </p:nvSpPr>
        <p:spPr>
          <a:xfrm>
            <a:off x="3583782" y="1484313"/>
            <a:ext cx="4894262" cy="4032250"/>
          </a:xfrm>
          <a:prstGeom prst="rect">
            <a:avLst/>
          </a:prstGeom>
          <a:noFill/>
        </p:spPr>
        <p:txBody>
          <a:bodyPr lIns="91419" tIns="45710" rIns="91419" bIns="45710">
            <a:spAutoFit/>
          </a:bodyPr>
          <a:lstStyle/>
          <a:p>
            <a:pPr algn="ctr">
              <a:defRPr/>
            </a:pPr>
            <a:r>
              <a:rPr lang="en-US" altLang="zh-CN" sz="25600" dirty="0">
                <a:solidFill>
                  <a:schemeClr val="bg1">
                    <a:lumMod val="85000"/>
                  </a:schemeClr>
                </a:solidFill>
                <a:latin typeface="微软雅黑" panose="020B0503020204020204" pitchFamily="34" charset="-122"/>
                <a:ea typeface="微软雅黑" panose="020B0503020204020204" pitchFamily="34" charset="-122"/>
              </a:rPr>
              <a:t>02</a:t>
            </a:r>
            <a:endParaRPr lang="zh-CN" altLang="en-US" sz="25600"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20" name="文本框 34"/>
          <p:cNvSpPr txBox="1">
            <a:spLocks noChangeArrowheads="1"/>
          </p:cNvSpPr>
          <p:nvPr/>
        </p:nvSpPr>
        <p:spPr bwMode="auto">
          <a:xfrm>
            <a:off x="948532" y="2693590"/>
            <a:ext cx="10260012" cy="1323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9" tIns="45710" rIns="91419" bIns="4571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8000" b="1" dirty="0">
                <a:solidFill>
                  <a:srgbClr val="83212F"/>
                </a:solidFill>
                <a:latin typeface="黑体" pitchFamily="49" charset="-122"/>
                <a:ea typeface="黑体" pitchFamily="49" charset="-122"/>
              </a:rPr>
              <a:t>目标任务</a:t>
            </a:r>
          </a:p>
        </p:txBody>
      </p:sp>
    </p:spTree>
    <p:extLst>
      <p:ext uri="{BB962C8B-B14F-4D97-AF65-F5344CB8AC3E}">
        <p14:creationId xmlns:p14="http://schemas.microsoft.com/office/powerpoint/2010/main" xmlns="" val="278129361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nodeType="afterGroup">
                            <p:stCondLst>
                              <p:cond delay="500"/>
                            </p:stCondLst>
                            <p:childTnLst>
                              <p:par>
                                <p:cTn id="9" presetID="16" presetClass="entr" presetSubtype="37"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barn(outVertical)">
                                      <p:cBhvr>
                                        <p:cTn id="11" dur="750"/>
                                        <p:tgtEl>
                                          <p:spTgt spid="25"/>
                                        </p:tgtEl>
                                      </p:cBhvr>
                                    </p:animEffect>
                                  </p:childTnLst>
                                </p:cTn>
                              </p:par>
                              <p:par>
                                <p:cTn id="12" presetID="47"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anim calcmode="lin" valueType="num">
                                      <p:cBhvr>
                                        <p:cTn id="15" dur="500" fill="hold"/>
                                        <p:tgtEl>
                                          <p:spTgt spid="20"/>
                                        </p:tgtEl>
                                        <p:attrNameLst>
                                          <p:attrName>ppt_x</p:attrName>
                                        </p:attrNameLst>
                                      </p:cBhvr>
                                      <p:tavLst>
                                        <p:tav tm="0">
                                          <p:val>
                                            <p:strVal val="#ppt_x"/>
                                          </p:val>
                                        </p:tav>
                                        <p:tav tm="100000">
                                          <p:val>
                                            <p:strVal val="#ppt_x"/>
                                          </p:val>
                                        </p:tav>
                                      </p:tavLst>
                                    </p:anim>
                                    <p:anim calcmode="lin" valueType="num">
                                      <p:cBhvr>
                                        <p:cTn id="16"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4">
            <a:extLst>
              <a:ext uri="{FF2B5EF4-FFF2-40B4-BE49-F238E27FC236}">
                <a16:creationId xmlns:a16="http://schemas.microsoft.com/office/drawing/2014/main" xmlns="" id="{89FE3CDD-BBB2-496A-A2D5-F78E48DFD955}"/>
              </a:ext>
            </a:extLst>
          </p:cNvPr>
          <p:cNvGrpSpPr>
            <a:grpSpLocks/>
          </p:cNvGrpSpPr>
          <p:nvPr/>
        </p:nvGrpSpPr>
        <p:grpSpPr bwMode="auto">
          <a:xfrm>
            <a:off x="-419100" y="192918"/>
            <a:ext cx="13028613" cy="956140"/>
            <a:chOff x="-419099" y="781050"/>
            <a:chExt cx="13030200" cy="5533603"/>
          </a:xfrm>
        </p:grpSpPr>
        <p:grpSp>
          <p:nvGrpSpPr>
            <p:cNvPr id="7" name="组合 25">
              <a:extLst>
                <a:ext uri="{FF2B5EF4-FFF2-40B4-BE49-F238E27FC236}">
                  <a16:creationId xmlns:a16="http://schemas.microsoft.com/office/drawing/2014/main" xmlns="" id="{29479B14-12A6-431C-87A0-A013267FB082}"/>
                </a:ext>
              </a:extLst>
            </p:cNvPr>
            <p:cNvGrpSpPr>
              <a:grpSpLocks/>
            </p:cNvGrpSpPr>
            <p:nvPr/>
          </p:nvGrpSpPr>
          <p:grpSpPr bwMode="auto">
            <a:xfrm>
              <a:off x="216007" y="790996"/>
              <a:ext cx="11759987" cy="5523657"/>
              <a:chOff x="1321226" y="781050"/>
              <a:chExt cx="8127575" cy="5523657"/>
            </a:xfrm>
          </p:grpSpPr>
          <p:pic>
            <p:nvPicPr>
              <p:cNvPr id="12" name="图片 37">
                <a:extLst>
                  <a:ext uri="{FF2B5EF4-FFF2-40B4-BE49-F238E27FC236}">
                    <a16:creationId xmlns:a16="http://schemas.microsoft.com/office/drawing/2014/main" xmlns="" id="{E493D75D-A583-42DC-A907-BBB6AA959E7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图片 38">
                <a:extLst>
                  <a:ext uri="{FF2B5EF4-FFF2-40B4-BE49-F238E27FC236}">
                    <a16:creationId xmlns:a16="http://schemas.microsoft.com/office/drawing/2014/main" xmlns="" id="{FE58ABC9-A605-4778-B516-600C9B187BAB}"/>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8" name="组合 27">
              <a:extLst>
                <a:ext uri="{FF2B5EF4-FFF2-40B4-BE49-F238E27FC236}">
                  <a16:creationId xmlns:a16="http://schemas.microsoft.com/office/drawing/2014/main" xmlns="" id="{5BA2DB53-B5C0-4C98-ABA5-EA41155E94E4}"/>
                </a:ext>
              </a:extLst>
            </p:cNvPr>
            <p:cNvGrpSpPr>
              <a:grpSpLocks/>
            </p:cNvGrpSpPr>
            <p:nvPr/>
          </p:nvGrpSpPr>
          <p:grpSpPr bwMode="auto">
            <a:xfrm>
              <a:off x="-419099" y="781050"/>
              <a:ext cx="13030200" cy="5523657"/>
              <a:chOff x="1321226" y="781050"/>
              <a:chExt cx="8127575" cy="5523657"/>
            </a:xfrm>
          </p:grpSpPr>
          <p:pic>
            <p:nvPicPr>
              <p:cNvPr id="10" name="图片 35">
                <a:extLst>
                  <a:ext uri="{FF2B5EF4-FFF2-40B4-BE49-F238E27FC236}">
                    <a16:creationId xmlns:a16="http://schemas.microsoft.com/office/drawing/2014/main" xmlns="" id="{E07DC5AC-0356-4883-87DD-C66CDC194C81}"/>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图片 36">
                <a:extLst>
                  <a:ext uri="{FF2B5EF4-FFF2-40B4-BE49-F238E27FC236}">
                    <a16:creationId xmlns:a16="http://schemas.microsoft.com/office/drawing/2014/main" xmlns="" id="{03C0AA51-9BE6-4BFD-94A1-B96070453AA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 name="矩形 8">
              <a:extLst>
                <a:ext uri="{FF2B5EF4-FFF2-40B4-BE49-F238E27FC236}">
                  <a16:creationId xmlns:a16="http://schemas.microsoft.com/office/drawing/2014/main" xmlns="" id="{10D18994-BA0B-4F37-8B82-CF441AEDBACD}"/>
                </a:ext>
              </a:extLst>
            </p:cNvPr>
            <p:cNvSpPr/>
            <p:nvPr/>
          </p:nvSpPr>
          <p:spPr>
            <a:xfrm>
              <a:off x="52" y="1594943"/>
              <a:ext cx="12191898" cy="3913901"/>
            </a:xfrm>
            <a:prstGeom prst="rect">
              <a:avLst/>
            </a:prstGeom>
            <a:gradFill>
              <a:gsLst>
                <a:gs pos="50000">
                  <a:schemeClr val="bg1">
                    <a:lumMod val="95000"/>
                  </a:schemeClr>
                </a:gs>
                <a:gs pos="65000">
                  <a:srgbClr val="E1E1E1">
                    <a:alpha val="64000"/>
                  </a:srgbClr>
                </a:gs>
                <a:gs pos="21000">
                  <a:schemeClr val="bg1"/>
                </a:gs>
                <a:gs pos="35000">
                  <a:schemeClr val="bg1">
                    <a:lumMod val="85000"/>
                    <a:alpha val="64000"/>
                  </a:schemeClr>
                </a:gs>
                <a:gs pos="21000">
                  <a:srgbClr val="F9F9F9"/>
                </a:gs>
                <a:gs pos="77000">
                  <a:srgbClr val="FAFAFA"/>
                </a:gs>
                <a:gs pos="8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grpSp>
      <p:sp>
        <p:nvSpPr>
          <p:cNvPr id="14" name="文本框 34">
            <a:extLst>
              <a:ext uri="{FF2B5EF4-FFF2-40B4-BE49-F238E27FC236}">
                <a16:creationId xmlns:a16="http://schemas.microsoft.com/office/drawing/2014/main" xmlns="" id="{A7FA9D16-316D-4504-BB8E-865D0479E86D}"/>
              </a:ext>
            </a:extLst>
          </p:cNvPr>
          <p:cNvSpPr txBox="1">
            <a:spLocks noChangeArrowheads="1"/>
          </p:cNvSpPr>
          <p:nvPr/>
        </p:nvSpPr>
        <p:spPr bwMode="auto">
          <a:xfrm>
            <a:off x="4925655" y="413129"/>
            <a:ext cx="233910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a:solidFill>
                  <a:srgbClr val="83212F"/>
                </a:solidFill>
                <a:latin typeface="微软雅黑" pitchFamily="34" charset="-122"/>
                <a:ea typeface="微软雅黑" pitchFamily="34" charset="-122"/>
              </a:rPr>
              <a:t>二、目标任务</a:t>
            </a:r>
          </a:p>
        </p:txBody>
      </p:sp>
      <p:sp>
        <p:nvSpPr>
          <p:cNvPr id="3" name="矩形: 圆角 2">
            <a:extLst>
              <a:ext uri="{FF2B5EF4-FFF2-40B4-BE49-F238E27FC236}">
                <a16:creationId xmlns:a16="http://schemas.microsoft.com/office/drawing/2014/main" xmlns="" id="{66440958-F3D1-4AC3-A4B4-B17CD462EA70}"/>
              </a:ext>
            </a:extLst>
          </p:cNvPr>
          <p:cNvSpPr/>
          <p:nvPr/>
        </p:nvSpPr>
        <p:spPr>
          <a:xfrm>
            <a:off x="525741" y="1311078"/>
            <a:ext cx="11140517" cy="5213373"/>
          </a:xfrm>
          <a:prstGeom prst="roundRect">
            <a:avLst>
              <a:gd name="adj" fmla="val 3569"/>
            </a:avLst>
          </a:prstGeom>
          <a:noFill/>
          <a:ln w="28575">
            <a:solidFill>
              <a:srgbClr val="90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xmlns="" id="{81090E68-2646-463B-82CF-9D0DDC8860BE}"/>
              </a:ext>
            </a:extLst>
          </p:cNvPr>
          <p:cNvSpPr txBox="1"/>
          <p:nvPr/>
        </p:nvSpPr>
        <p:spPr>
          <a:xfrm>
            <a:off x="1866106" y="1841723"/>
            <a:ext cx="8458200" cy="4192943"/>
          </a:xfrm>
          <a:prstGeom prst="rect">
            <a:avLst/>
          </a:prstGeom>
          <a:noFill/>
        </p:spPr>
        <p:txBody>
          <a:bodyPr wrap="square" rtlCol="0">
            <a:spAutoFit/>
          </a:bodyPr>
          <a:lstStyle/>
          <a:p>
            <a:pPr indent="457200">
              <a:lnSpc>
                <a:spcPct val="150000"/>
              </a:lnSpc>
            </a:pPr>
            <a:r>
              <a:rPr lang="zh-CN" altLang="en-US" sz="2000" dirty="0">
                <a:latin typeface="微软雅黑" panose="020B0503020204020204" pitchFamily="34" charset="-122"/>
                <a:ea typeface="微软雅黑" panose="020B0503020204020204" pitchFamily="34" charset="-122"/>
              </a:rPr>
              <a:t>牢牢掌握意识形态工作的领导权、管理权和话语权。坚持党性原则，站稳政治立场，把握正确的政治方向，严守政治纪律和政治规矩，旗帜鲜明地站在意识形态工作第一线。以强烈责任感和担当精神，贯彻党管宣传、党管意识形态的工作要求，建立本校意识形态工作责任体系，打造各部门相互配合、积极参与的体制机制。勇于深入意识形态工作第一线，善于回答思想领域的难点难题，不断增强意识形态的凝聚力、感召力和引导力，使全校师生在理想信念、价值理念、道德观念上紧紧团结在一起。以对党和人民教育事业高度负责的态度，构筑思想“防火墙”和行动“主阵地”，讲好“学校好故事”，传递“校园好声音”。</a:t>
            </a:r>
          </a:p>
        </p:txBody>
      </p:sp>
    </p:spTree>
    <p:extLst>
      <p:ext uri="{BB962C8B-B14F-4D97-AF65-F5344CB8AC3E}">
        <p14:creationId xmlns:p14="http://schemas.microsoft.com/office/powerpoint/2010/main" xmlns="" val="253688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anim calcmode="lin" valueType="num">
                                      <p:cBhvr>
                                        <p:cTn id="8" dur="750" fill="hold"/>
                                        <p:tgtEl>
                                          <p:spTgt spid="14"/>
                                        </p:tgtEl>
                                        <p:attrNameLst>
                                          <p:attrName>ppt_x</p:attrName>
                                        </p:attrNameLst>
                                      </p:cBhvr>
                                      <p:tavLst>
                                        <p:tav tm="0">
                                          <p:val>
                                            <p:strVal val="#ppt_x"/>
                                          </p:val>
                                        </p:tav>
                                        <p:tav tm="100000">
                                          <p:val>
                                            <p:strVal val="#ppt_x"/>
                                          </p:val>
                                        </p:tav>
                                      </p:tavLst>
                                    </p:anim>
                                    <p:anim calcmode="lin" valueType="num">
                                      <p:cBhvr>
                                        <p:cTn id="9"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a:grpSpLocks/>
          </p:cNvGrpSpPr>
          <p:nvPr/>
        </p:nvGrpSpPr>
        <p:grpSpPr bwMode="auto">
          <a:xfrm>
            <a:off x="-418306" y="661989"/>
            <a:ext cx="13028613" cy="5534025"/>
            <a:chOff x="-419099" y="781050"/>
            <a:chExt cx="13030200" cy="5533603"/>
          </a:xfrm>
        </p:grpSpPr>
        <p:grpSp>
          <p:nvGrpSpPr>
            <p:cNvPr id="17414" name="组合 25"/>
            <p:cNvGrpSpPr>
              <a:grpSpLocks/>
            </p:cNvGrpSpPr>
            <p:nvPr/>
          </p:nvGrpSpPr>
          <p:grpSpPr bwMode="auto">
            <a:xfrm>
              <a:off x="216007" y="790996"/>
              <a:ext cx="11759987" cy="5523657"/>
              <a:chOff x="1321226" y="781050"/>
              <a:chExt cx="8127575" cy="5523657"/>
            </a:xfrm>
          </p:grpSpPr>
          <p:pic>
            <p:nvPicPr>
              <p:cNvPr id="17433" name="图片 37"/>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34" name="图片 38"/>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7415" name="组合 27"/>
            <p:cNvGrpSpPr>
              <a:grpSpLocks/>
            </p:cNvGrpSpPr>
            <p:nvPr/>
          </p:nvGrpSpPr>
          <p:grpSpPr bwMode="auto">
            <a:xfrm>
              <a:off x="-419099" y="781050"/>
              <a:ext cx="13030200" cy="5523657"/>
              <a:chOff x="1321226" y="781050"/>
              <a:chExt cx="8127575" cy="5523657"/>
            </a:xfrm>
          </p:grpSpPr>
          <p:pic>
            <p:nvPicPr>
              <p:cNvPr id="17431" name="图片 3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32" name="图片 36"/>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9" name="矩形 28"/>
            <p:cNvSpPr/>
            <p:nvPr/>
          </p:nvSpPr>
          <p:spPr>
            <a:xfrm>
              <a:off x="52" y="1600138"/>
              <a:ext cx="12191898" cy="39049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kern="0" dirty="0">
                <a:solidFill>
                  <a:sysClr val="windowText" lastClr="000000"/>
                </a:solidFill>
                <a:ea typeface="微软雅黑" pitchFamily="34" charset="-122"/>
              </a:endParaRPr>
            </a:p>
          </p:txBody>
        </p:sp>
        <p:grpSp>
          <p:nvGrpSpPr>
            <p:cNvPr id="17417" name="组合 29"/>
            <p:cNvGrpSpPr>
              <a:grpSpLocks/>
            </p:cNvGrpSpPr>
            <p:nvPr/>
          </p:nvGrpSpPr>
          <p:grpSpPr bwMode="auto">
            <a:xfrm>
              <a:off x="5805059" y="5227597"/>
              <a:ext cx="581882" cy="342301"/>
              <a:chOff x="5779294" y="5102860"/>
              <a:chExt cx="633413" cy="497811"/>
            </a:xfrm>
          </p:grpSpPr>
          <p:sp>
            <p:nvSpPr>
              <p:cNvPr id="34" name="等腰三角形 33"/>
              <p:cNvSpPr/>
              <p:nvPr/>
            </p:nvSpPr>
            <p:spPr>
              <a:xfrm>
                <a:off x="5830824" y="5107652"/>
                <a:ext cx="530352" cy="402771"/>
              </a:xfrm>
              <a:prstGeom prst="triangle">
                <a:avLst/>
              </a:prstGeom>
              <a:solidFill>
                <a:srgbClr val="8D3030"/>
              </a:solidFill>
              <a:ln>
                <a:noFill/>
              </a:ln>
              <a:effectLst>
                <a:innerShdw blurRad="63500" dist="50800" dir="162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kern="0" dirty="0">
                  <a:solidFill>
                    <a:sysClr val="windowText" lastClr="000000"/>
                  </a:solidFill>
                  <a:ea typeface="微软雅黑" pitchFamily="34" charset="-122"/>
                </a:endParaRPr>
              </a:p>
            </p:txBody>
          </p:sp>
          <p:sp>
            <p:nvSpPr>
              <p:cNvPr id="35" name="等腰三角形 34"/>
              <p:cNvSpPr/>
              <p:nvPr/>
            </p:nvSpPr>
            <p:spPr>
              <a:xfrm>
                <a:off x="5779294" y="5102860"/>
                <a:ext cx="633413" cy="497811"/>
              </a:xfrm>
              <a:prstGeom prst="triangle">
                <a:avLst/>
              </a:prstGeom>
              <a:gradFill flip="none" rotWithShape="1">
                <a:gsLst>
                  <a:gs pos="0">
                    <a:schemeClr val="tx1">
                      <a:alpha val="66000"/>
                    </a:schemeClr>
                  </a:gs>
                  <a:gs pos="92000">
                    <a:schemeClr val="tx1">
                      <a:alpha val="0"/>
                    </a:schemeClr>
                  </a:gs>
                </a:gsLst>
                <a:lin ang="5400000" scaled="1"/>
                <a:tileRect/>
              </a:gradFill>
              <a:ln>
                <a:noFill/>
              </a:ln>
              <a:effectLst>
                <a:innerShdw blurRad="63500" dist="50800" dir="162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kern="0" dirty="0">
                  <a:solidFill>
                    <a:sysClr val="windowText" lastClr="000000"/>
                  </a:solidFill>
                  <a:ea typeface="微软雅黑" pitchFamily="34" charset="-122"/>
                </a:endParaRPr>
              </a:p>
            </p:txBody>
          </p:sp>
        </p:grpSp>
        <p:grpSp>
          <p:nvGrpSpPr>
            <p:cNvPr id="17418" name="组合 30"/>
            <p:cNvGrpSpPr>
              <a:grpSpLocks/>
            </p:cNvGrpSpPr>
            <p:nvPr/>
          </p:nvGrpSpPr>
          <p:grpSpPr bwMode="auto">
            <a:xfrm rot="10800000">
              <a:off x="5805059" y="1532452"/>
              <a:ext cx="581882" cy="374572"/>
              <a:chOff x="5779294" y="5075373"/>
              <a:chExt cx="633413" cy="497811"/>
            </a:xfrm>
          </p:grpSpPr>
          <p:sp>
            <p:nvSpPr>
              <p:cNvPr id="32" name="等腰三角形 31"/>
              <p:cNvSpPr/>
              <p:nvPr/>
            </p:nvSpPr>
            <p:spPr>
              <a:xfrm>
                <a:off x="5830824" y="5107652"/>
                <a:ext cx="530352" cy="402771"/>
              </a:xfrm>
              <a:prstGeom prst="triangle">
                <a:avLst/>
              </a:prstGeom>
              <a:solidFill>
                <a:srgbClr val="8D3030"/>
              </a:solidFill>
              <a:ln>
                <a:noFill/>
              </a:ln>
              <a:effectLst>
                <a:innerShdw blurRad="63500" dist="50800" dir="162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kern="0" dirty="0">
                  <a:solidFill>
                    <a:sysClr val="windowText" lastClr="000000"/>
                  </a:solidFill>
                  <a:ea typeface="微软雅黑" pitchFamily="34" charset="-122"/>
                </a:endParaRPr>
              </a:p>
            </p:txBody>
          </p:sp>
          <p:sp>
            <p:nvSpPr>
              <p:cNvPr id="33" name="等腰三角形 32"/>
              <p:cNvSpPr/>
              <p:nvPr/>
            </p:nvSpPr>
            <p:spPr>
              <a:xfrm>
                <a:off x="5779294" y="5075373"/>
                <a:ext cx="633413" cy="497811"/>
              </a:xfrm>
              <a:prstGeom prst="triangle">
                <a:avLst/>
              </a:prstGeom>
              <a:gradFill flip="none" rotWithShape="1">
                <a:gsLst>
                  <a:gs pos="0">
                    <a:schemeClr val="tx1">
                      <a:alpha val="66000"/>
                    </a:schemeClr>
                  </a:gs>
                  <a:gs pos="92000">
                    <a:schemeClr val="tx1">
                      <a:alpha val="0"/>
                    </a:schemeClr>
                  </a:gs>
                </a:gsLst>
                <a:lin ang="5400000" scaled="1"/>
                <a:tileRect/>
              </a:gradFill>
              <a:ln>
                <a:noFill/>
              </a:ln>
              <a:effectLst>
                <a:innerShdw blurRad="63500" dist="50800" dir="162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kern="0" dirty="0">
                  <a:solidFill>
                    <a:sysClr val="windowText" lastClr="000000"/>
                  </a:solidFill>
                  <a:ea typeface="微软雅黑" pitchFamily="34" charset="-122"/>
                </a:endParaRPr>
              </a:p>
            </p:txBody>
          </p:sp>
        </p:grpSp>
      </p:grpSp>
      <p:pic>
        <p:nvPicPr>
          <p:cNvPr id="17411" name="图片 18"/>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0579894" y="136526"/>
            <a:ext cx="1208088" cy="129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文本框 1"/>
          <p:cNvSpPr txBox="1"/>
          <p:nvPr/>
        </p:nvSpPr>
        <p:spPr>
          <a:xfrm>
            <a:off x="3583782" y="1484313"/>
            <a:ext cx="4894262" cy="4032250"/>
          </a:xfrm>
          <a:prstGeom prst="rect">
            <a:avLst/>
          </a:prstGeom>
          <a:noFill/>
        </p:spPr>
        <p:txBody>
          <a:bodyPr lIns="91419" tIns="45710" rIns="91419" bIns="45710">
            <a:spAutoFit/>
          </a:bodyPr>
          <a:lstStyle/>
          <a:p>
            <a:pPr algn="ctr">
              <a:defRPr/>
            </a:pPr>
            <a:r>
              <a:rPr lang="en-US" altLang="zh-CN" sz="25600" dirty="0">
                <a:solidFill>
                  <a:schemeClr val="bg1">
                    <a:lumMod val="85000"/>
                  </a:schemeClr>
                </a:solidFill>
                <a:latin typeface="微软雅黑" panose="020B0503020204020204" pitchFamily="34" charset="-122"/>
                <a:ea typeface="微软雅黑" panose="020B0503020204020204" pitchFamily="34" charset="-122"/>
              </a:rPr>
              <a:t>03</a:t>
            </a:r>
            <a:endParaRPr lang="zh-CN" altLang="en-US" sz="25600"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20" name="文本框 34"/>
          <p:cNvSpPr txBox="1">
            <a:spLocks noChangeArrowheads="1"/>
          </p:cNvSpPr>
          <p:nvPr/>
        </p:nvSpPr>
        <p:spPr bwMode="auto">
          <a:xfrm>
            <a:off x="948532" y="2636988"/>
            <a:ext cx="10260012" cy="1323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9" tIns="45710" rIns="91419" bIns="4571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8000" b="1" dirty="0">
                <a:solidFill>
                  <a:srgbClr val="83212F"/>
                </a:solidFill>
                <a:latin typeface="黑体" pitchFamily="49" charset="-122"/>
                <a:ea typeface="黑体" pitchFamily="49" charset="-122"/>
              </a:rPr>
              <a:t>主要工作</a:t>
            </a:r>
          </a:p>
        </p:txBody>
      </p:sp>
    </p:spTree>
    <p:extLst>
      <p:ext uri="{BB962C8B-B14F-4D97-AF65-F5344CB8AC3E}">
        <p14:creationId xmlns:p14="http://schemas.microsoft.com/office/powerpoint/2010/main" xmlns="" val="107101867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nodeType="afterGroup">
                            <p:stCondLst>
                              <p:cond delay="500"/>
                            </p:stCondLst>
                            <p:childTnLst>
                              <p:par>
                                <p:cTn id="9" presetID="16" presetClass="entr" presetSubtype="37"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barn(outVertical)">
                                      <p:cBhvr>
                                        <p:cTn id="11" dur="750"/>
                                        <p:tgtEl>
                                          <p:spTgt spid="25"/>
                                        </p:tgtEl>
                                      </p:cBhvr>
                                    </p:animEffect>
                                  </p:childTnLst>
                                </p:cTn>
                              </p:par>
                              <p:par>
                                <p:cTn id="12" presetID="47"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anim calcmode="lin" valueType="num">
                                      <p:cBhvr>
                                        <p:cTn id="15" dur="500" fill="hold"/>
                                        <p:tgtEl>
                                          <p:spTgt spid="20"/>
                                        </p:tgtEl>
                                        <p:attrNameLst>
                                          <p:attrName>ppt_x</p:attrName>
                                        </p:attrNameLst>
                                      </p:cBhvr>
                                      <p:tavLst>
                                        <p:tav tm="0">
                                          <p:val>
                                            <p:strVal val="#ppt_x"/>
                                          </p:val>
                                        </p:tav>
                                        <p:tav tm="100000">
                                          <p:val>
                                            <p:strVal val="#ppt_x"/>
                                          </p:val>
                                        </p:tav>
                                      </p:tavLst>
                                    </p:anim>
                                    <p:anim calcmode="lin" valueType="num">
                                      <p:cBhvr>
                                        <p:cTn id="16"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4">
            <a:extLst>
              <a:ext uri="{FF2B5EF4-FFF2-40B4-BE49-F238E27FC236}">
                <a16:creationId xmlns:a16="http://schemas.microsoft.com/office/drawing/2014/main" xmlns="" id="{89FE3CDD-BBB2-496A-A2D5-F78E48DFD955}"/>
              </a:ext>
            </a:extLst>
          </p:cNvPr>
          <p:cNvGrpSpPr>
            <a:grpSpLocks/>
          </p:cNvGrpSpPr>
          <p:nvPr/>
        </p:nvGrpSpPr>
        <p:grpSpPr bwMode="auto">
          <a:xfrm>
            <a:off x="-419100" y="192918"/>
            <a:ext cx="13028613" cy="956140"/>
            <a:chOff x="-419099" y="781050"/>
            <a:chExt cx="13030200" cy="5533603"/>
          </a:xfrm>
        </p:grpSpPr>
        <p:grpSp>
          <p:nvGrpSpPr>
            <p:cNvPr id="7" name="组合 25">
              <a:extLst>
                <a:ext uri="{FF2B5EF4-FFF2-40B4-BE49-F238E27FC236}">
                  <a16:creationId xmlns:a16="http://schemas.microsoft.com/office/drawing/2014/main" xmlns="" id="{29479B14-12A6-431C-87A0-A013267FB082}"/>
                </a:ext>
              </a:extLst>
            </p:cNvPr>
            <p:cNvGrpSpPr>
              <a:grpSpLocks/>
            </p:cNvGrpSpPr>
            <p:nvPr/>
          </p:nvGrpSpPr>
          <p:grpSpPr bwMode="auto">
            <a:xfrm>
              <a:off x="216007" y="790996"/>
              <a:ext cx="11759987" cy="5523657"/>
              <a:chOff x="1321226" y="781050"/>
              <a:chExt cx="8127575" cy="5523657"/>
            </a:xfrm>
          </p:grpSpPr>
          <p:pic>
            <p:nvPicPr>
              <p:cNvPr id="12" name="图片 37">
                <a:extLst>
                  <a:ext uri="{FF2B5EF4-FFF2-40B4-BE49-F238E27FC236}">
                    <a16:creationId xmlns:a16="http://schemas.microsoft.com/office/drawing/2014/main" xmlns="" id="{E493D75D-A583-42DC-A907-BBB6AA959E7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图片 38">
                <a:extLst>
                  <a:ext uri="{FF2B5EF4-FFF2-40B4-BE49-F238E27FC236}">
                    <a16:creationId xmlns:a16="http://schemas.microsoft.com/office/drawing/2014/main" xmlns="" id="{FE58ABC9-A605-4778-B516-600C9B187BAB}"/>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8" name="组合 27">
              <a:extLst>
                <a:ext uri="{FF2B5EF4-FFF2-40B4-BE49-F238E27FC236}">
                  <a16:creationId xmlns:a16="http://schemas.microsoft.com/office/drawing/2014/main" xmlns="" id="{5BA2DB53-B5C0-4C98-ABA5-EA41155E94E4}"/>
                </a:ext>
              </a:extLst>
            </p:cNvPr>
            <p:cNvGrpSpPr>
              <a:grpSpLocks/>
            </p:cNvGrpSpPr>
            <p:nvPr/>
          </p:nvGrpSpPr>
          <p:grpSpPr bwMode="auto">
            <a:xfrm>
              <a:off x="-419099" y="781050"/>
              <a:ext cx="13030200" cy="5523657"/>
              <a:chOff x="1321226" y="781050"/>
              <a:chExt cx="8127575" cy="5523657"/>
            </a:xfrm>
          </p:grpSpPr>
          <p:pic>
            <p:nvPicPr>
              <p:cNvPr id="10" name="图片 35">
                <a:extLst>
                  <a:ext uri="{FF2B5EF4-FFF2-40B4-BE49-F238E27FC236}">
                    <a16:creationId xmlns:a16="http://schemas.microsoft.com/office/drawing/2014/main" xmlns="" id="{E07DC5AC-0356-4883-87DD-C66CDC194C81}"/>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2340184"/>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图片 36">
                <a:extLst>
                  <a:ext uri="{FF2B5EF4-FFF2-40B4-BE49-F238E27FC236}">
                    <a16:creationId xmlns:a16="http://schemas.microsoft.com/office/drawing/2014/main" xmlns="" id="{03C0AA51-9BE6-4BFD-94A1-B96070453AA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442460" y="1298366"/>
                <a:ext cx="1885107" cy="81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 name="矩形 8">
              <a:extLst>
                <a:ext uri="{FF2B5EF4-FFF2-40B4-BE49-F238E27FC236}">
                  <a16:creationId xmlns:a16="http://schemas.microsoft.com/office/drawing/2014/main" xmlns="" id="{10D18994-BA0B-4F37-8B82-CF441AEDBACD}"/>
                </a:ext>
              </a:extLst>
            </p:cNvPr>
            <p:cNvSpPr/>
            <p:nvPr/>
          </p:nvSpPr>
          <p:spPr>
            <a:xfrm>
              <a:off x="52" y="1594943"/>
              <a:ext cx="12191898" cy="3913901"/>
            </a:xfrm>
            <a:prstGeom prst="rect">
              <a:avLst/>
            </a:prstGeom>
            <a:gradFill>
              <a:gsLst>
                <a:gs pos="50000">
                  <a:schemeClr val="bg1">
                    <a:lumMod val="95000"/>
                  </a:schemeClr>
                </a:gs>
                <a:gs pos="65000">
                  <a:srgbClr val="E1E1E1">
                    <a:alpha val="64000"/>
                  </a:srgbClr>
                </a:gs>
                <a:gs pos="21000">
                  <a:schemeClr val="bg1"/>
                </a:gs>
                <a:gs pos="35000">
                  <a:schemeClr val="bg1">
                    <a:lumMod val="85000"/>
                    <a:alpha val="64000"/>
                  </a:schemeClr>
                </a:gs>
                <a:gs pos="21000">
                  <a:srgbClr val="F9F9F9"/>
                </a:gs>
                <a:gs pos="77000">
                  <a:srgbClr val="FAFAFA"/>
                </a:gs>
                <a:gs pos="8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grpSp>
      <p:sp>
        <p:nvSpPr>
          <p:cNvPr id="14" name="文本框 34">
            <a:extLst>
              <a:ext uri="{FF2B5EF4-FFF2-40B4-BE49-F238E27FC236}">
                <a16:creationId xmlns:a16="http://schemas.microsoft.com/office/drawing/2014/main" xmlns="" id="{A7FA9D16-316D-4504-BB8E-865D0479E86D}"/>
              </a:ext>
            </a:extLst>
          </p:cNvPr>
          <p:cNvSpPr txBox="1">
            <a:spLocks noChangeArrowheads="1"/>
          </p:cNvSpPr>
          <p:nvPr/>
        </p:nvSpPr>
        <p:spPr bwMode="auto">
          <a:xfrm>
            <a:off x="2771219" y="413129"/>
            <a:ext cx="664797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a:solidFill>
                  <a:srgbClr val="83212F"/>
                </a:solidFill>
                <a:latin typeface="微软雅黑" pitchFamily="34" charset="-122"/>
                <a:ea typeface="微软雅黑" pitchFamily="34" charset="-122"/>
              </a:rPr>
              <a:t>（一）加强统一领导，强化“四责协同”</a:t>
            </a:r>
          </a:p>
        </p:txBody>
      </p:sp>
      <p:sp>
        <p:nvSpPr>
          <p:cNvPr id="3" name="矩形: 圆角 2">
            <a:extLst>
              <a:ext uri="{FF2B5EF4-FFF2-40B4-BE49-F238E27FC236}">
                <a16:creationId xmlns:a16="http://schemas.microsoft.com/office/drawing/2014/main" xmlns="" id="{66440958-F3D1-4AC3-A4B4-B17CD462EA70}"/>
              </a:ext>
            </a:extLst>
          </p:cNvPr>
          <p:cNvSpPr/>
          <p:nvPr/>
        </p:nvSpPr>
        <p:spPr>
          <a:xfrm>
            <a:off x="525741" y="1311078"/>
            <a:ext cx="11140517" cy="5213373"/>
          </a:xfrm>
          <a:prstGeom prst="roundRect">
            <a:avLst>
              <a:gd name="adj" fmla="val 3569"/>
            </a:avLst>
          </a:prstGeom>
          <a:noFill/>
          <a:ln w="28575">
            <a:solidFill>
              <a:srgbClr val="90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xmlns="" id="{81090E68-2646-463B-82CF-9D0DDC8860BE}"/>
              </a:ext>
            </a:extLst>
          </p:cNvPr>
          <p:cNvSpPr txBox="1"/>
          <p:nvPr/>
        </p:nvSpPr>
        <p:spPr>
          <a:xfrm>
            <a:off x="816745" y="1821292"/>
            <a:ext cx="10626571" cy="4192943"/>
          </a:xfrm>
          <a:prstGeom prst="rect">
            <a:avLst/>
          </a:prstGeom>
          <a:noFill/>
        </p:spPr>
        <p:txBody>
          <a:bodyPr wrap="square" rtlCol="0">
            <a:spAutoFit/>
          </a:bodyPr>
          <a:lstStyle/>
          <a:p>
            <a:pPr indent="457200">
              <a:lnSpc>
                <a:spcPct val="150000"/>
              </a:lnSpc>
            </a:pPr>
            <a:r>
              <a:rPr lang="zh-CN" altLang="en-US" sz="2000" dirty="0">
                <a:latin typeface="微软雅黑" panose="020B0503020204020204" pitchFamily="34" charset="-122"/>
                <a:ea typeface="微软雅黑" panose="020B0503020204020204" pitchFamily="34" charset="-122"/>
              </a:rPr>
              <a:t>建立意识形态责任工作体系，落实校领导班子对本单位意识形态工作的主体责任。明确书记是第一责任人，要带头抓意识形态工作，带头管阵地把导向强队伍，带头批评错误观点和错误倾向，带头维护网络意识形态安全，做到重要工作亲自部署，重要问题亲自过问，重大事件亲自处置。强化落实全面从严治党主体责任、纪委监督责任、书记第一责任、班子成员“一岗双责”四责协同、合力运行的责任落实体系。明确“四纳入、五结合、四一同”工作原则，全面落实意识形态工作责任制：把意识形态工作纳入重要议事日程，纳入党建工作责任制和党风廉洁工作责任制，纳入领导班子、领导干部目标管理的重要内容，纳入领导班子成员民主生活会和述职报告的重要内容；与政治思想建设、师德师风建设、学校文化建设、精神文明建设和党的建设工作紧密结合，一同部署、一同落实、一同检查、一同考核。</a:t>
            </a:r>
          </a:p>
        </p:txBody>
      </p:sp>
    </p:spTree>
    <p:extLst>
      <p:ext uri="{BB962C8B-B14F-4D97-AF65-F5344CB8AC3E}">
        <p14:creationId xmlns:p14="http://schemas.microsoft.com/office/powerpoint/2010/main" xmlns="" val="203801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anim calcmode="lin" valueType="num">
                                      <p:cBhvr>
                                        <p:cTn id="8" dur="750" fill="hold"/>
                                        <p:tgtEl>
                                          <p:spTgt spid="14"/>
                                        </p:tgtEl>
                                        <p:attrNameLst>
                                          <p:attrName>ppt_x</p:attrName>
                                        </p:attrNameLst>
                                      </p:cBhvr>
                                      <p:tavLst>
                                        <p:tav tm="0">
                                          <p:val>
                                            <p:strVal val="#ppt_x"/>
                                          </p:val>
                                        </p:tav>
                                        <p:tav tm="100000">
                                          <p:val>
                                            <p:strVal val="#ppt_x"/>
                                          </p:val>
                                        </p:tav>
                                      </p:tavLst>
                                    </p:anim>
                                    <p:anim calcmode="lin" valueType="num">
                                      <p:cBhvr>
                                        <p:cTn id="9"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4155</Words>
  <Application>Microsoft Office PowerPoint</Application>
  <PresentationFormat>自定义</PresentationFormat>
  <Paragraphs>163</Paragraphs>
  <Slides>33</Slides>
  <Notes>5</Notes>
  <HiddenSlides>0</HiddenSlides>
  <MMClips>0</MMClips>
  <ScaleCrop>false</ScaleCrop>
  <HeadingPairs>
    <vt:vector size="4" baseType="variant">
      <vt:variant>
        <vt:lpstr>主题</vt:lpstr>
      </vt:variant>
      <vt:variant>
        <vt:i4>1</vt:i4>
      </vt:variant>
      <vt:variant>
        <vt:lpstr>幻灯片标题</vt:lpstr>
      </vt:variant>
      <vt:variant>
        <vt:i4>33</vt:i4>
      </vt:variant>
    </vt:vector>
  </HeadingPairs>
  <TitlesOfParts>
    <vt:vector size="34"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微软用户</cp:lastModifiedBy>
  <cp:revision>6</cp:revision>
  <dcterms:created xsi:type="dcterms:W3CDTF">2018-03-29T00:40:45Z</dcterms:created>
  <dcterms:modified xsi:type="dcterms:W3CDTF">2018-05-14T06:16:27Z</dcterms:modified>
</cp:coreProperties>
</file>